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3"/>
  </p:notesMasterIdLst>
  <p:sldIdLst>
    <p:sldId id="256" r:id="rId4"/>
    <p:sldId id="436" r:id="rId5"/>
    <p:sldId id="437" r:id="rId6"/>
    <p:sldId id="438" r:id="rId7"/>
    <p:sldId id="439" r:id="rId8"/>
    <p:sldId id="440" r:id="rId9"/>
    <p:sldId id="435" r:id="rId10"/>
    <p:sldId id="441" r:id="rId11"/>
    <p:sldId id="442" r:id="rId1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3399"/>
    <a:srgbClr val="EEECE1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3" d="100"/>
          <a:sy n="93" d="100"/>
        </p:scale>
        <p:origin x="-90" y="9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___3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FF3399"/>
              </a:solidFill>
            </a:ln>
          </c:spPr>
          <c:dPt>
            <c:idx val="0"/>
            <c:bubble3D val="0"/>
            <c:spPr>
              <a:solidFill>
                <a:srgbClr val="FF3399"/>
              </a:solidFill>
              <a:ln>
                <a:solidFill>
                  <a:srgbClr val="FF3399"/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rgbClr val="FF3399"/>
                </a:solidFill>
              </a:ln>
            </c:spPr>
          </c:dPt>
          <c:cat>
            <c:strRef>
              <c:f>Sheet1!$A$2:$A$5</c:f>
              <c:strCache>
                <c:ptCount val="4"/>
                <c:pt idx="0">
                  <c:v>第 1 四半期</c:v>
                </c:pt>
                <c:pt idx="1">
                  <c:v>第 2 四半期</c:v>
                </c:pt>
                <c:pt idx="2">
                  <c:v>第 3 四半期</c:v>
                </c:pt>
                <c:pt idx="3">
                  <c:v>第 4 四半期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38</c:v>
                </c:pt>
                <c:pt idx="1">
                  <c:v>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FF3399"/>
              </a:solidFill>
            </a:ln>
          </c:spPr>
          <c:dPt>
            <c:idx val="0"/>
            <c:bubble3D val="0"/>
            <c:spPr>
              <a:solidFill>
                <a:srgbClr val="FF3399"/>
              </a:solidFill>
              <a:ln>
                <a:solidFill>
                  <a:srgbClr val="FF3399"/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rgbClr val="FF3399"/>
                </a:solidFill>
              </a:ln>
            </c:spPr>
          </c:dPt>
          <c:cat>
            <c:strRef>
              <c:f>Sheet1!$A$2:$A$5</c:f>
              <c:strCache>
                <c:ptCount val="4"/>
                <c:pt idx="0">
                  <c:v>第 1 四半期</c:v>
                </c:pt>
                <c:pt idx="1">
                  <c:v>第 2 四半期</c:v>
                </c:pt>
                <c:pt idx="2">
                  <c:v>第 3 四半期</c:v>
                </c:pt>
                <c:pt idx="3">
                  <c:v>第 4 四半期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27</c:v>
                </c:pt>
                <c:pt idx="1">
                  <c:v>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spPr>
            <a:noFill/>
            <a:ln>
              <a:solidFill>
                <a:sysClr val="windowText" lastClr="000000"/>
              </a:solidFill>
            </a:ln>
          </c:spPr>
          <c:invertIfNegative val="0"/>
          <c:val>
            <c:numRef>
              <c:f>Sheet1!$C$4</c:f>
              <c:numCache>
                <c:formatCode>General</c:formatCode>
                <c:ptCount val="1"/>
                <c:pt idx="0">
                  <c:v>20.100000000000001</c:v>
                </c:pt>
              </c:numCache>
            </c:numRef>
          </c:val>
        </c:ser>
        <c:ser>
          <c:idx val="1"/>
          <c:order val="1"/>
          <c:spPr>
            <a:noFill/>
            <a:ln>
              <a:solidFill>
                <a:sysClr val="windowText" lastClr="000000"/>
              </a:solidFill>
            </a:ln>
          </c:spPr>
          <c:invertIfNegative val="0"/>
          <c:val>
            <c:numRef>
              <c:f>Sheet1!$C$5</c:f>
              <c:numCache>
                <c:formatCode>General</c:formatCode>
                <c:ptCount val="1"/>
                <c:pt idx="0">
                  <c:v>26.8</c:v>
                </c:pt>
              </c:numCache>
            </c:numRef>
          </c:val>
        </c:ser>
        <c:ser>
          <c:idx val="2"/>
          <c:order val="2"/>
          <c:spPr>
            <a:noFill/>
            <a:ln>
              <a:solidFill>
                <a:sysClr val="windowText" lastClr="000000"/>
              </a:solidFill>
            </a:ln>
          </c:spPr>
          <c:invertIfNegative val="0"/>
          <c:val>
            <c:numRef>
              <c:f>Sheet1!$C$6</c:f>
              <c:numCache>
                <c:formatCode>General</c:formatCode>
                <c:ptCount val="1"/>
                <c:pt idx="0">
                  <c:v>8.9</c:v>
                </c:pt>
              </c:numCache>
            </c:numRef>
          </c:val>
        </c:ser>
        <c:ser>
          <c:idx val="3"/>
          <c:order val="3"/>
          <c:spPr>
            <a:noFill/>
            <a:ln>
              <a:solidFill>
                <a:sysClr val="windowText" lastClr="000000"/>
              </a:solidFill>
            </a:ln>
          </c:spPr>
          <c:invertIfNegative val="0"/>
          <c:val>
            <c:numRef>
              <c:f>Sheet1!$C$7</c:f>
              <c:numCache>
                <c:formatCode>General</c:formatCode>
                <c:ptCount val="1"/>
                <c:pt idx="0">
                  <c:v>34.5</c:v>
                </c:pt>
              </c:numCache>
            </c:numRef>
          </c:val>
        </c:ser>
        <c:ser>
          <c:idx val="4"/>
          <c:order val="4"/>
          <c:spPr>
            <a:noFill/>
            <a:ln>
              <a:solidFill>
                <a:sysClr val="windowText" lastClr="000000"/>
              </a:solidFill>
            </a:ln>
          </c:spPr>
          <c:invertIfNegative val="0"/>
          <c:val>
            <c:numRef>
              <c:f>Sheet1!$C$8</c:f>
              <c:numCache>
                <c:formatCode>General</c:formatCode>
                <c:ptCount val="1"/>
                <c:pt idx="0">
                  <c:v>9.6999999999999993</c:v>
                </c:pt>
              </c:numCache>
            </c:numRef>
          </c:val>
        </c:ser>
        <c:ser>
          <c:idx val="5"/>
          <c:order val="5"/>
          <c:spPr>
            <a:solidFill>
              <a:schemeClr val="bg1">
                <a:lumMod val="85000"/>
              </a:schemeClr>
            </a:solidFill>
            <a:ln>
              <a:solidFill>
                <a:srgbClr val="0070C0"/>
              </a:solidFill>
            </a:ln>
          </c:spPr>
          <c:invertIfNegative val="0"/>
          <c:dLbls>
            <c:dLbl>
              <c:idx val="0"/>
              <c:layout>
                <c:manualLayout>
                  <c:x val="2.7777777777777779E-3"/>
                  <c:y val="0.405405405405405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Sheet1!$C$9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overlap val="100"/>
        <c:axId val="491426176"/>
        <c:axId val="491427712"/>
      </c:barChart>
      <c:catAx>
        <c:axId val="491426176"/>
        <c:scaling>
          <c:orientation val="minMax"/>
        </c:scaling>
        <c:delete val="1"/>
        <c:axPos val="l"/>
        <c:majorTickMark val="out"/>
        <c:minorTickMark val="none"/>
        <c:tickLblPos val="nextTo"/>
        <c:crossAx val="491427712"/>
        <c:crosses val="autoZero"/>
        <c:auto val="1"/>
        <c:lblAlgn val="ctr"/>
        <c:lblOffset val="100"/>
        <c:noMultiLvlLbl val="0"/>
      </c:catAx>
      <c:valAx>
        <c:axId val="491427712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extTo"/>
        <c:crossAx val="4914261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B9ED0-E44D-427F-B4C6-F47311CD9347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3EA49-2687-426C-933F-9D9911E7E8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7922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3EA49-2687-426C-933F-9D9911E7E857}" type="slidenum">
              <a:rPr lang="ja-JP" altLang="en-US" smtClean="0">
                <a:solidFill>
                  <a:prstClr val="black"/>
                </a:solidFill>
              </a:rPr>
              <a:pPr/>
              <a:t>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47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3EA49-2687-426C-933F-9D9911E7E857}" type="slidenum">
              <a:rPr lang="ja-JP" altLang="en-US" smtClean="0">
                <a:solidFill>
                  <a:prstClr val="black"/>
                </a:solidFill>
              </a:rPr>
              <a:pPr/>
              <a:t>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47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3EA49-2687-426C-933F-9D9911E7E857}" type="slidenum">
              <a:rPr lang="ja-JP" altLang="en-US" smtClean="0">
                <a:solidFill>
                  <a:prstClr val="black"/>
                </a:solidFill>
              </a:rPr>
              <a:pPr/>
              <a:t>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47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3EA49-2687-426C-933F-9D9911E7E857}" type="slidenum">
              <a:rPr lang="ja-JP" altLang="en-US" smtClean="0">
                <a:solidFill>
                  <a:prstClr val="black"/>
                </a:solidFill>
              </a:rPr>
              <a:pPr/>
              <a:t>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47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0C8B-4F80-4FC2-94E1-1947C393D6AF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121B-4CBB-4A01-B4A7-15958C9C5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4002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0C8B-4F80-4FC2-94E1-1947C393D6AF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121B-4CBB-4A01-B4A7-15958C9C5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1444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0C8B-4F80-4FC2-94E1-1947C393D6AF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121B-4CBB-4A01-B4A7-15958C9C5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7924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0C8B-4F80-4FC2-94E1-1947C393D6A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121B-4CBB-4A01-B4A7-15958C9C59A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802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0C8B-4F80-4FC2-94E1-1947C393D6A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121B-4CBB-4A01-B4A7-15958C9C59A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062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0C8B-4F80-4FC2-94E1-1947C393D6A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121B-4CBB-4A01-B4A7-15958C9C59A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621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0C8B-4F80-4FC2-94E1-1947C393D6A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121B-4CBB-4A01-B4A7-15958C9C59A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04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0C8B-4F80-4FC2-94E1-1947C393D6A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121B-4CBB-4A01-B4A7-15958C9C59A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168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0C8B-4F80-4FC2-94E1-1947C393D6A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121B-4CBB-4A01-B4A7-15958C9C59A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815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0C8B-4F80-4FC2-94E1-1947C393D6A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121B-4CBB-4A01-B4A7-15958C9C59A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626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0C8B-4F80-4FC2-94E1-1947C393D6A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121B-4CBB-4A01-B4A7-15958C9C59A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560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0C8B-4F80-4FC2-94E1-1947C393D6AF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121B-4CBB-4A01-B4A7-15958C9C5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2026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0C8B-4F80-4FC2-94E1-1947C393D6A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121B-4CBB-4A01-B4A7-15958C9C59A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56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0C8B-4F80-4FC2-94E1-1947C393D6A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121B-4CBB-4A01-B4A7-15958C9C59A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768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0C8B-4F80-4FC2-94E1-1947C393D6A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121B-4CBB-4A01-B4A7-15958C9C59A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477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0C8B-4F80-4FC2-94E1-1947C393D6A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121B-4CBB-4A01-B4A7-15958C9C59A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419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0C8B-4F80-4FC2-94E1-1947C393D6A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121B-4CBB-4A01-B4A7-15958C9C59A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043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0C8B-4F80-4FC2-94E1-1947C393D6A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121B-4CBB-4A01-B4A7-15958C9C59A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8785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0C8B-4F80-4FC2-94E1-1947C393D6A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121B-4CBB-4A01-B4A7-15958C9C59A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0252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0C8B-4F80-4FC2-94E1-1947C393D6A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121B-4CBB-4A01-B4A7-15958C9C59A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446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0C8B-4F80-4FC2-94E1-1947C393D6A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121B-4CBB-4A01-B4A7-15958C9C59A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3302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0C8B-4F80-4FC2-94E1-1947C393D6A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121B-4CBB-4A01-B4A7-15958C9C59A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37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0C8B-4F80-4FC2-94E1-1947C393D6AF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121B-4CBB-4A01-B4A7-15958C9C5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42741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0C8B-4F80-4FC2-94E1-1947C393D6A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121B-4CBB-4A01-B4A7-15958C9C59A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4335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0C8B-4F80-4FC2-94E1-1947C393D6A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121B-4CBB-4A01-B4A7-15958C9C59A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6154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0C8B-4F80-4FC2-94E1-1947C393D6A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121B-4CBB-4A01-B4A7-15958C9C59A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651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0C8B-4F80-4FC2-94E1-1947C393D6A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121B-4CBB-4A01-B4A7-15958C9C59A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80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0C8B-4F80-4FC2-94E1-1947C393D6AF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121B-4CBB-4A01-B4A7-15958C9C5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5131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0C8B-4F80-4FC2-94E1-1947C393D6AF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121B-4CBB-4A01-B4A7-15958C9C5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100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0C8B-4F80-4FC2-94E1-1947C393D6AF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121B-4CBB-4A01-B4A7-15958C9C5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9629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0C8B-4F80-4FC2-94E1-1947C393D6AF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121B-4CBB-4A01-B4A7-15958C9C5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5342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0C8B-4F80-4FC2-94E1-1947C393D6AF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121B-4CBB-4A01-B4A7-15958C9C5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662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0C8B-4F80-4FC2-94E1-1947C393D6AF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121B-4CBB-4A01-B4A7-15958C9C5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3503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C0C8B-4F80-4FC2-94E1-1947C393D6AF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121B-4CBB-4A01-B4A7-15958C9C5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95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C0C8B-4F80-4FC2-94E1-1947C393D6A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121B-4CBB-4A01-B4A7-15958C9C59A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80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C0C8B-4F80-4FC2-94E1-1947C393D6A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121B-4CBB-4A01-B4A7-15958C9C59A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201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slideLayout" Target="../slideLayouts/slideLayout18.xml"/><Relationship Id="rId7" Type="http://schemas.openxmlformats.org/officeDocument/2006/relationships/chart" Target="../charts/chart1.xml"/><Relationship Id="rId12" Type="http://schemas.openxmlformats.org/officeDocument/2006/relationships/chart" Target="../charts/char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microsoft.com/office/2007/relationships/hdphoto" Target="../media/hdphoto1.wdp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microsoft.com/office/2007/relationships/media" Target="../media/media2.mp3"/><Relationship Id="rId7" Type="http://schemas.openxmlformats.org/officeDocument/2006/relationships/image" Target="../media/image3.png"/><Relationship Id="rId12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14.png"/><Relationship Id="rId4" Type="http://schemas.openxmlformats.org/officeDocument/2006/relationships/audio" Target="../media/media2.mp3"/><Relationship Id="rId9" Type="http://schemas.openxmlformats.org/officeDocument/2006/relationships/image" Target="../media/image13.png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8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media" Target="../media/media2.mp3"/><Relationship Id="rId7" Type="http://schemas.openxmlformats.org/officeDocument/2006/relationships/image" Target="../media/image3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audio" Target="../media/media2.mp3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0"/>
            <a:ext cx="9144000" cy="5373216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ローチャート : 書類 6"/>
          <p:cNvSpPr/>
          <p:nvPr/>
        </p:nvSpPr>
        <p:spPr>
          <a:xfrm>
            <a:off x="6509277" y="5605743"/>
            <a:ext cx="1952905" cy="927461"/>
          </a:xfrm>
          <a:prstGeom prst="flowChartDocumen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699561" y="5716999"/>
            <a:ext cx="1690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prstClr val="black"/>
                </a:solidFill>
                <a:latin typeface="UD デジタル 教科書体 NP-B" pitchFamily="18" charset="-128"/>
                <a:ea typeface="UD デジタル 教科書体 NP-B" pitchFamily="18" charset="-128"/>
              </a:rPr>
              <a:t>File01</a:t>
            </a:r>
            <a:endParaRPr lang="ja-JP" altLang="en-US" sz="3200" dirty="0">
              <a:solidFill>
                <a:prstClr val="black"/>
              </a:solidFill>
              <a:latin typeface="UD デジタル 教科書体 NP-B" pitchFamily="18" charset="-128"/>
              <a:ea typeface="UD デジタル 教科書体 NP-B" pitchFamily="18" charset="-128"/>
            </a:endParaRPr>
          </a:p>
        </p:txBody>
      </p:sp>
      <p:pic>
        <p:nvPicPr>
          <p:cNvPr id="4" name="pastel color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16616" y="470706"/>
            <a:ext cx="609600" cy="60960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395536" y="2431048"/>
            <a:ext cx="323861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2">
                      <a:lumMod val="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公民</a:t>
            </a:r>
          </a:p>
        </p:txBody>
      </p:sp>
      <p:pic>
        <p:nvPicPr>
          <p:cNvPr id="1029" name="Picture 5" descr="地球のイラスト | かわいいフリー素材集 いらすとや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06243"/>
            <a:ext cx="3370528" cy="330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397286" y="1046346"/>
            <a:ext cx="7992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そう</a:t>
            </a:r>
            <a:r>
              <a:rPr lang="ja-JP" altLang="en-US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だったの</a:t>
            </a:r>
            <a:r>
              <a:rPr lang="ja-JP" alt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か！</a:t>
            </a:r>
            <a:endParaRPr lang="ja-JP" altLang="en-U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1" name="大波 10"/>
          <p:cNvSpPr/>
          <p:nvPr/>
        </p:nvSpPr>
        <p:spPr>
          <a:xfrm>
            <a:off x="397286" y="2420888"/>
            <a:ext cx="8495194" cy="216024"/>
          </a:xfrm>
          <a:prstGeom prst="wav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763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正方形/長方形 96"/>
          <p:cNvSpPr/>
          <p:nvPr/>
        </p:nvSpPr>
        <p:spPr>
          <a:xfrm>
            <a:off x="890050" y="3412164"/>
            <a:ext cx="3592497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8" name="正方形/長方形 97"/>
          <p:cNvSpPr/>
          <p:nvPr/>
        </p:nvSpPr>
        <p:spPr>
          <a:xfrm>
            <a:off x="890050" y="4177478"/>
            <a:ext cx="3592497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9" name="正方形/長方形 98"/>
          <p:cNvSpPr/>
          <p:nvPr/>
        </p:nvSpPr>
        <p:spPr>
          <a:xfrm>
            <a:off x="890050" y="4962669"/>
            <a:ext cx="3592497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0" name="正方形/長方形 99"/>
          <p:cNvSpPr/>
          <p:nvPr/>
        </p:nvSpPr>
        <p:spPr>
          <a:xfrm>
            <a:off x="890050" y="5708104"/>
            <a:ext cx="3592497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大かっこ 7"/>
          <p:cNvSpPr/>
          <p:nvPr/>
        </p:nvSpPr>
        <p:spPr>
          <a:xfrm>
            <a:off x="1225343" y="2234681"/>
            <a:ext cx="2664296" cy="288032"/>
          </a:xfrm>
          <a:prstGeom prst="bracketPair">
            <a:avLst>
              <a:gd name="adj" fmla="val 50000"/>
            </a:avLst>
          </a:prstGeom>
          <a:solidFill>
            <a:srgbClr val="EEECE1">
              <a:alpha val="7843"/>
            </a:srgbClr>
          </a:solidFill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-27384"/>
            <a:ext cx="9144000" cy="144016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4" name="フローチャート : 書類 3"/>
          <p:cNvSpPr/>
          <p:nvPr/>
        </p:nvSpPr>
        <p:spPr>
          <a:xfrm>
            <a:off x="458855" y="284697"/>
            <a:ext cx="1952905" cy="927461"/>
          </a:xfrm>
          <a:prstGeom prst="flowChartDocumen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1716247" cy="91990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649139" y="395953"/>
            <a:ext cx="1690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prstClr val="black"/>
                </a:solidFill>
                <a:latin typeface="UD デジタル 教科書体 NP-B" pitchFamily="18" charset="-128"/>
                <a:ea typeface="UD デジタル 教科書体 NP-B" pitchFamily="18" charset="-128"/>
              </a:rPr>
              <a:t>File01</a:t>
            </a:r>
            <a:endParaRPr lang="ja-JP" altLang="en-US" sz="3200" dirty="0">
              <a:solidFill>
                <a:prstClr val="black"/>
              </a:solidFill>
              <a:latin typeface="UD デジタル 教科書体 NP-B" pitchFamily="18" charset="-128"/>
              <a:ea typeface="UD デジタル 教科書体 NP-B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699792" y="334397"/>
            <a:ext cx="518457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prstClr val="white"/>
                </a:solidFill>
                <a:latin typeface="UD デジタル 教科書体 N-B" pitchFamily="17" charset="-128"/>
                <a:ea typeface="UD デジタル 教科書体 N-B" pitchFamily="17" charset="-128"/>
              </a:rPr>
              <a:t>現代社会</a:t>
            </a:r>
            <a:r>
              <a:rPr lang="ja-JP" altLang="en-US" sz="3600" dirty="0" smtClean="0">
                <a:solidFill>
                  <a:prstClr val="white"/>
                </a:solidFill>
                <a:latin typeface="UD デジタル 教科書体 N-B" pitchFamily="17" charset="-128"/>
                <a:ea typeface="UD デジタル 教科書体 N-B" pitchFamily="17" charset="-128"/>
              </a:rPr>
              <a:t>の特色</a:t>
            </a:r>
            <a:endParaRPr lang="ja-JP" altLang="en-US" sz="3600" dirty="0">
              <a:solidFill>
                <a:prstClr val="white"/>
              </a:solidFill>
              <a:latin typeface="UD デジタル 教科書体 N-B" pitchFamily="17" charset="-128"/>
              <a:ea typeface="UD デジタル 教科書体 N-B" pitchFamily="17" charset="-128"/>
            </a:endParaRPr>
          </a:p>
        </p:txBody>
      </p:sp>
      <p:pic>
        <p:nvPicPr>
          <p:cNvPr id="12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96536" y="2883403"/>
            <a:ext cx="609600" cy="609600"/>
          </a:xfrm>
          <a:prstGeom prst="rect">
            <a:avLst/>
          </a:prstGeom>
        </p:spPr>
      </p:pic>
      <p:pic>
        <p:nvPicPr>
          <p:cNvPr id="15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96536" y="3520244"/>
            <a:ext cx="609600" cy="609600"/>
          </a:xfrm>
          <a:prstGeom prst="rect">
            <a:avLst/>
          </a:prstGeom>
        </p:spPr>
      </p:pic>
      <p:sp>
        <p:nvSpPr>
          <p:cNvPr id="23" name="角丸四角形 22"/>
          <p:cNvSpPr/>
          <p:nvPr/>
        </p:nvSpPr>
        <p:spPr>
          <a:xfrm>
            <a:off x="179513" y="1556010"/>
            <a:ext cx="720080" cy="529607"/>
          </a:xfrm>
          <a:prstGeom prst="roundRect">
            <a:avLst>
              <a:gd name="adj" fmla="val 10988"/>
            </a:avLst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00" dirty="0">
              <a:solidFill>
                <a:prstClr val="white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60209" y="1546428"/>
            <a:ext cx="56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white"/>
                </a:solidFill>
                <a:latin typeface="HG創英角ｺﾞｼｯｸUB" pitchFamily="49" charset="-128"/>
                <a:ea typeface="HG創英角ｺﾞｼｯｸUB" pitchFamily="49" charset="-128"/>
              </a:rPr>
              <a:t>１</a:t>
            </a:r>
            <a:endParaRPr lang="en-US" altLang="ja-JP" sz="1100" dirty="0" smtClean="0">
              <a:solidFill>
                <a:prstClr val="white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087233" y="1546428"/>
            <a:ext cx="3669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  <a:cs typeface="Ebrima" pitchFamily="2" charset="0"/>
              </a:rPr>
              <a:t>情報化</a:t>
            </a:r>
            <a:r>
              <a:rPr lang="ja-JP" altLang="en-US" sz="28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  <a:cs typeface="Ebrima" pitchFamily="2" charset="0"/>
              </a:rPr>
              <a:t>が進む現代</a:t>
            </a:r>
            <a:endParaRPr lang="en-US" altLang="ja-JP" sz="2800" dirty="0" smtClean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  <a:cs typeface="Ebrima" pitchFamily="2" charset="0"/>
            </a:endParaRPr>
          </a:p>
        </p:txBody>
      </p:sp>
      <p:pic>
        <p:nvPicPr>
          <p:cNvPr id="63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34198" y="5323633"/>
            <a:ext cx="609600" cy="609600"/>
          </a:xfrm>
          <a:prstGeom prst="rect">
            <a:avLst/>
          </a:prstGeom>
        </p:spPr>
      </p:pic>
      <p:pic>
        <p:nvPicPr>
          <p:cNvPr id="64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34198" y="4570774"/>
            <a:ext cx="609600" cy="609600"/>
          </a:xfrm>
          <a:prstGeom prst="rect">
            <a:avLst/>
          </a:prstGeom>
        </p:spPr>
      </p:pic>
      <p:pic>
        <p:nvPicPr>
          <p:cNvPr id="65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26286" y="4570774"/>
            <a:ext cx="609600" cy="609600"/>
          </a:xfrm>
          <a:prstGeom prst="rect">
            <a:avLst/>
          </a:prstGeom>
        </p:spPr>
      </p:pic>
      <p:pic>
        <p:nvPicPr>
          <p:cNvPr id="66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34198" y="2462585"/>
            <a:ext cx="609600" cy="609600"/>
          </a:xfrm>
          <a:prstGeom prst="rect">
            <a:avLst/>
          </a:prstGeom>
        </p:spPr>
      </p:pic>
      <p:pic>
        <p:nvPicPr>
          <p:cNvPr id="67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34198" y="3215444"/>
            <a:ext cx="609600" cy="609600"/>
          </a:xfrm>
          <a:prstGeom prst="rect">
            <a:avLst/>
          </a:prstGeom>
        </p:spPr>
      </p:pic>
      <p:pic>
        <p:nvPicPr>
          <p:cNvPr id="68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34198" y="3825044"/>
            <a:ext cx="609600" cy="609600"/>
          </a:xfrm>
          <a:prstGeom prst="rect">
            <a:avLst/>
          </a:prstGeom>
        </p:spPr>
      </p:pic>
      <p:pic>
        <p:nvPicPr>
          <p:cNvPr id="69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26286" y="2462585"/>
            <a:ext cx="609600" cy="609600"/>
          </a:xfrm>
          <a:prstGeom prst="rect">
            <a:avLst/>
          </a:prstGeom>
        </p:spPr>
      </p:pic>
      <p:pic>
        <p:nvPicPr>
          <p:cNvPr id="70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26286" y="3215444"/>
            <a:ext cx="609600" cy="609600"/>
          </a:xfrm>
          <a:prstGeom prst="rect">
            <a:avLst/>
          </a:prstGeom>
        </p:spPr>
      </p:pic>
      <p:pic>
        <p:nvPicPr>
          <p:cNvPr id="71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26286" y="3825044"/>
            <a:ext cx="609600" cy="609600"/>
          </a:xfrm>
          <a:prstGeom prst="rect">
            <a:avLst/>
          </a:prstGeom>
        </p:spPr>
      </p:pic>
      <p:pic>
        <p:nvPicPr>
          <p:cNvPr id="72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52660" y="4466729"/>
            <a:ext cx="609600" cy="609600"/>
          </a:xfrm>
          <a:prstGeom prst="rect">
            <a:avLst/>
          </a:prstGeom>
        </p:spPr>
      </p:pic>
      <p:pic>
        <p:nvPicPr>
          <p:cNvPr id="73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52660" y="5103570"/>
            <a:ext cx="609600" cy="609600"/>
          </a:xfrm>
          <a:prstGeom prst="rect">
            <a:avLst/>
          </a:prstGeom>
        </p:spPr>
      </p:pic>
      <p:pic>
        <p:nvPicPr>
          <p:cNvPr id="142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07383" y="5677130"/>
            <a:ext cx="609600" cy="609600"/>
          </a:xfrm>
          <a:prstGeom prst="rect">
            <a:avLst/>
          </a:prstGeom>
        </p:spPr>
      </p:pic>
      <p:pic>
        <p:nvPicPr>
          <p:cNvPr id="143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07383" y="6313971"/>
            <a:ext cx="609600" cy="609600"/>
          </a:xfrm>
          <a:prstGeom prst="rect">
            <a:avLst/>
          </a:prstGeom>
        </p:spPr>
      </p:pic>
      <p:pic>
        <p:nvPicPr>
          <p:cNvPr id="80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28584" y="2142865"/>
            <a:ext cx="609600" cy="609600"/>
          </a:xfrm>
          <a:prstGeom prst="rect">
            <a:avLst/>
          </a:prstGeom>
        </p:spPr>
      </p:pic>
      <p:pic>
        <p:nvPicPr>
          <p:cNvPr id="81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28584" y="2779706"/>
            <a:ext cx="609600" cy="60960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890050" y="2636912"/>
            <a:ext cx="3592497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25343" y="2731433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z="240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ＩＣＴ</a:t>
            </a:r>
            <a:endParaRPr lang="ja-JP" altLang="en-US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83" name="正方形/長方形 82"/>
          <p:cNvSpPr/>
          <p:nvPr/>
        </p:nvSpPr>
        <p:spPr>
          <a:xfrm>
            <a:off x="894521" y="2641376"/>
            <a:ext cx="3578088" cy="678294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ja-JP" altLang="en-US" sz="1400" dirty="0" smtClean="0">
                <a:solidFill>
                  <a:prstClr val="white"/>
                </a:solidFill>
                <a:latin typeface="HGP創英角ｺﾞｼｯｸUB" pitchFamily="50" charset="-128"/>
                <a:ea typeface="HGP創英角ｺﾞｼｯｸUB" pitchFamily="50" charset="-128"/>
              </a:rPr>
              <a:t>コンピュータ、通信技術が一体となって発展した</a:t>
            </a:r>
            <a:r>
              <a:rPr lang="ja-JP" altLang="en-US" sz="1600" dirty="0" smtClean="0">
                <a:solidFill>
                  <a:srgbClr val="FFFF00"/>
                </a:solidFill>
                <a:latin typeface="HGP創英角ｺﾞｼｯｸUB" pitchFamily="50" charset="-128"/>
                <a:ea typeface="HGP創英角ｺﾞｼｯｸUB" pitchFamily="50" charset="-128"/>
              </a:rPr>
              <a:t>情報通信技術</a:t>
            </a:r>
            <a:r>
              <a:rPr lang="ja-JP" altLang="en-US" sz="1400" dirty="0" smtClean="0">
                <a:solidFill>
                  <a:prstClr val="white"/>
                </a:solidFill>
                <a:latin typeface="HGP創英角ｺﾞｼｯｸUB" pitchFamily="50" charset="-128"/>
                <a:ea typeface="HGP創英角ｺﾞｼｯｸUB" pitchFamily="50" charset="-128"/>
              </a:rPr>
              <a:t>をアルファベットで</a:t>
            </a:r>
            <a:endParaRPr lang="en-US" altLang="ja-JP" sz="1400" dirty="0" smtClean="0">
              <a:solidFill>
                <a:prstClr val="white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311967" y="2694619"/>
            <a:ext cx="432048" cy="523220"/>
            <a:chOff x="4188228" y="4652628"/>
            <a:chExt cx="432048" cy="523220"/>
          </a:xfrm>
        </p:grpSpPr>
        <p:sp>
          <p:nvSpPr>
            <p:cNvPr id="135" name="円/楕円 134"/>
            <p:cNvSpPr/>
            <p:nvPr/>
          </p:nvSpPr>
          <p:spPr>
            <a:xfrm>
              <a:off x="4188228" y="4698582"/>
              <a:ext cx="432048" cy="426532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6" name="テキスト ボックス 135"/>
            <p:cNvSpPr txBox="1"/>
            <p:nvPr/>
          </p:nvSpPr>
          <p:spPr>
            <a:xfrm>
              <a:off x="4188228" y="4652628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800" dirty="0">
                  <a:solidFill>
                    <a:srgbClr val="FFFF00"/>
                  </a:solidFill>
                  <a:latin typeface="Bahnschrift SemiBold" pitchFamily="34" charset="0"/>
                  <a:ea typeface="UD デジタル 教科書体 N-B" pitchFamily="17" charset="-128"/>
                </a:rPr>
                <a:t>1</a:t>
              </a:r>
              <a:endParaRPr lang="ja-JP" altLang="en-US" sz="2800" dirty="0">
                <a:solidFill>
                  <a:srgbClr val="FFFF00"/>
                </a:solidFill>
                <a:latin typeface="Bahnschrift SemiBold" pitchFamily="34" charset="0"/>
                <a:ea typeface="UD デジタル 教科書体 N-B" pitchFamily="17" charset="-128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360" y="2234682"/>
            <a:ext cx="2304256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" name="テキスト ボックス 92"/>
          <p:cNvSpPr txBox="1"/>
          <p:nvPr/>
        </p:nvSpPr>
        <p:spPr>
          <a:xfrm>
            <a:off x="1225343" y="3508313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z="240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ソーシャルメディア</a:t>
            </a:r>
            <a:endParaRPr lang="ja-JP" altLang="en-US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1225343" y="427545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z="240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ＩｏＴ</a:t>
            </a:r>
            <a:endParaRPr lang="ja-JP" altLang="en-US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1225343" y="505253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z="240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人工</a:t>
            </a:r>
            <a:r>
              <a:rPr lang="ja-JP" altLang="en-US" sz="24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知能（ＡＩ）</a:t>
            </a:r>
            <a:endParaRPr lang="ja-JP" altLang="en-US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1225343" y="5807908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z="240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情報リテラシー</a:t>
            </a:r>
            <a:endParaRPr lang="ja-JP" altLang="en-US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grpSp>
        <p:nvGrpSpPr>
          <p:cNvPr id="109" name="グループ化 108"/>
          <p:cNvGrpSpPr/>
          <p:nvPr/>
        </p:nvGrpSpPr>
        <p:grpSpPr>
          <a:xfrm>
            <a:off x="311967" y="3449993"/>
            <a:ext cx="432048" cy="523220"/>
            <a:chOff x="4188228" y="4652628"/>
            <a:chExt cx="432048" cy="523220"/>
          </a:xfrm>
        </p:grpSpPr>
        <p:sp>
          <p:nvSpPr>
            <p:cNvPr id="128" name="円/楕円 127"/>
            <p:cNvSpPr/>
            <p:nvPr/>
          </p:nvSpPr>
          <p:spPr>
            <a:xfrm>
              <a:off x="4188228" y="4698582"/>
              <a:ext cx="432048" cy="426532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7" name="テキスト ボックス 136"/>
            <p:cNvSpPr txBox="1"/>
            <p:nvPr/>
          </p:nvSpPr>
          <p:spPr>
            <a:xfrm>
              <a:off x="4188228" y="4652628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800" dirty="0" smtClean="0">
                  <a:solidFill>
                    <a:srgbClr val="FFFF00"/>
                  </a:solidFill>
                  <a:latin typeface="Bahnschrift SemiBold" pitchFamily="34" charset="0"/>
                  <a:ea typeface="UD デジタル 教科書体 N-B" pitchFamily="17" charset="-128"/>
                </a:rPr>
                <a:t>2</a:t>
              </a:r>
              <a:endParaRPr lang="ja-JP" altLang="en-US" sz="2800" dirty="0">
                <a:solidFill>
                  <a:srgbClr val="FFFF00"/>
                </a:solidFill>
                <a:latin typeface="Bahnschrift SemiBold" pitchFamily="34" charset="0"/>
                <a:ea typeface="UD デジタル 教科書体 N-B" pitchFamily="17" charset="-128"/>
              </a:endParaRPr>
            </a:p>
          </p:txBody>
        </p:sp>
      </p:grpSp>
      <p:grpSp>
        <p:nvGrpSpPr>
          <p:cNvPr id="138" name="グループ化 137"/>
          <p:cNvGrpSpPr/>
          <p:nvPr/>
        </p:nvGrpSpPr>
        <p:grpSpPr>
          <a:xfrm>
            <a:off x="311967" y="4235185"/>
            <a:ext cx="432048" cy="523220"/>
            <a:chOff x="4188228" y="4652628"/>
            <a:chExt cx="432048" cy="523220"/>
          </a:xfrm>
        </p:grpSpPr>
        <p:sp>
          <p:nvSpPr>
            <p:cNvPr id="139" name="円/楕円 138"/>
            <p:cNvSpPr/>
            <p:nvPr/>
          </p:nvSpPr>
          <p:spPr>
            <a:xfrm>
              <a:off x="4188228" y="4698582"/>
              <a:ext cx="432048" cy="426532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40" name="テキスト ボックス 139"/>
            <p:cNvSpPr txBox="1"/>
            <p:nvPr/>
          </p:nvSpPr>
          <p:spPr>
            <a:xfrm>
              <a:off x="4188228" y="4652628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800" dirty="0" smtClean="0">
                  <a:solidFill>
                    <a:srgbClr val="FFFF00"/>
                  </a:solidFill>
                  <a:latin typeface="Bahnschrift SemiBold" pitchFamily="34" charset="0"/>
                  <a:ea typeface="UD デジタル 教科書体 N-B" pitchFamily="17" charset="-128"/>
                </a:rPr>
                <a:t>3</a:t>
              </a:r>
              <a:endParaRPr lang="ja-JP" altLang="en-US" sz="2800" dirty="0">
                <a:solidFill>
                  <a:srgbClr val="FFFF00"/>
                </a:solidFill>
                <a:latin typeface="Bahnschrift SemiBold" pitchFamily="34" charset="0"/>
                <a:ea typeface="UD デジタル 教科書体 N-B" pitchFamily="17" charset="-128"/>
              </a:endParaRPr>
            </a:p>
          </p:txBody>
        </p:sp>
      </p:grpSp>
      <p:grpSp>
        <p:nvGrpSpPr>
          <p:cNvPr id="141" name="グループ化 140"/>
          <p:cNvGrpSpPr/>
          <p:nvPr/>
        </p:nvGrpSpPr>
        <p:grpSpPr>
          <a:xfrm>
            <a:off x="311967" y="4990559"/>
            <a:ext cx="432048" cy="523220"/>
            <a:chOff x="4188228" y="4652628"/>
            <a:chExt cx="432048" cy="523220"/>
          </a:xfrm>
        </p:grpSpPr>
        <p:sp>
          <p:nvSpPr>
            <p:cNvPr id="144" name="円/楕円 143"/>
            <p:cNvSpPr/>
            <p:nvPr/>
          </p:nvSpPr>
          <p:spPr>
            <a:xfrm>
              <a:off x="4188228" y="4698582"/>
              <a:ext cx="432048" cy="426532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45" name="テキスト ボックス 144"/>
            <p:cNvSpPr txBox="1"/>
            <p:nvPr/>
          </p:nvSpPr>
          <p:spPr>
            <a:xfrm>
              <a:off x="4188228" y="4652628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800" dirty="0" smtClean="0">
                  <a:solidFill>
                    <a:srgbClr val="FFFF00"/>
                  </a:solidFill>
                  <a:latin typeface="Bahnschrift SemiBold" pitchFamily="34" charset="0"/>
                  <a:ea typeface="UD デジタル 教科書体 N-B" pitchFamily="17" charset="-128"/>
                </a:rPr>
                <a:t>4</a:t>
              </a:r>
              <a:endParaRPr lang="ja-JP" altLang="en-US" sz="2800" dirty="0">
                <a:solidFill>
                  <a:srgbClr val="FFFF00"/>
                </a:solidFill>
                <a:latin typeface="Bahnschrift SemiBold" pitchFamily="34" charset="0"/>
                <a:ea typeface="UD デジタル 教科書体 N-B" pitchFamily="17" charset="-128"/>
              </a:endParaRPr>
            </a:p>
          </p:txBody>
        </p:sp>
      </p:grpSp>
      <p:grpSp>
        <p:nvGrpSpPr>
          <p:cNvPr id="146" name="グループ化 145"/>
          <p:cNvGrpSpPr/>
          <p:nvPr/>
        </p:nvGrpSpPr>
        <p:grpSpPr>
          <a:xfrm>
            <a:off x="311967" y="5745933"/>
            <a:ext cx="432048" cy="523220"/>
            <a:chOff x="4188228" y="4652628"/>
            <a:chExt cx="432048" cy="523220"/>
          </a:xfrm>
        </p:grpSpPr>
        <p:sp>
          <p:nvSpPr>
            <p:cNvPr id="147" name="円/楕円 146"/>
            <p:cNvSpPr/>
            <p:nvPr/>
          </p:nvSpPr>
          <p:spPr>
            <a:xfrm>
              <a:off x="4188228" y="4698582"/>
              <a:ext cx="432048" cy="426532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48" name="テキスト ボックス 147"/>
            <p:cNvSpPr txBox="1"/>
            <p:nvPr/>
          </p:nvSpPr>
          <p:spPr>
            <a:xfrm>
              <a:off x="4188228" y="4652628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800" dirty="0">
                  <a:solidFill>
                    <a:srgbClr val="FFFF00"/>
                  </a:solidFill>
                  <a:latin typeface="Bahnschrift SemiBold" pitchFamily="34" charset="0"/>
                  <a:ea typeface="UD デジタル 教科書体 N-B" pitchFamily="17" charset="-128"/>
                </a:rPr>
                <a:t>5</a:t>
              </a:r>
              <a:endParaRPr lang="ja-JP" altLang="en-US" sz="2800" dirty="0">
                <a:solidFill>
                  <a:srgbClr val="FFFF00"/>
                </a:solidFill>
                <a:latin typeface="Bahnschrift SemiBold" pitchFamily="34" charset="0"/>
                <a:ea typeface="UD デジタル 教科書体 N-B" pitchFamily="17" charset="-128"/>
              </a:endParaRPr>
            </a:p>
          </p:txBody>
        </p:sp>
      </p:grpSp>
      <p:sp>
        <p:nvSpPr>
          <p:cNvPr id="149" name="正方形/長方形 148"/>
          <p:cNvSpPr/>
          <p:nvPr/>
        </p:nvSpPr>
        <p:spPr>
          <a:xfrm>
            <a:off x="894521" y="3416629"/>
            <a:ext cx="3578088" cy="678294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ja-JP" altLang="en-US" sz="1400" dirty="0" smtClean="0">
                <a:solidFill>
                  <a:prstClr val="white"/>
                </a:solidFill>
                <a:latin typeface="HGP創英角ｺﾞｼｯｸUB" pitchFamily="50" charset="-128"/>
                <a:ea typeface="HGP創英角ｺﾞｼｯｸUB" pitchFamily="50" charset="-128"/>
              </a:rPr>
              <a:t>インターネット上で情報を発信したり、受け取ったりすることができる</a:t>
            </a:r>
            <a:r>
              <a:rPr lang="ja-JP" altLang="en-US" sz="1600" dirty="0" smtClean="0">
                <a:solidFill>
                  <a:srgbClr val="FFFF00"/>
                </a:solidFill>
                <a:latin typeface="HGP創英角ｺﾞｼｯｸUB" pitchFamily="50" charset="-128"/>
                <a:ea typeface="HGP創英角ｺﾞｼｯｸUB" pitchFamily="50" charset="-128"/>
              </a:rPr>
              <a:t>媒体</a:t>
            </a:r>
            <a:r>
              <a:rPr lang="ja-JP" altLang="en-US" sz="1400" dirty="0" smtClean="0">
                <a:solidFill>
                  <a:prstClr val="white"/>
                </a:solidFill>
                <a:latin typeface="HGP創英角ｺﾞｼｯｸUB" pitchFamily="50" charset="-128"/>
                <a:ea typeface="HGP創英角ｺﾞｼｯｸUB" pitchFamily="50" charset="-128"/>
              </a:rPr>
              <a:t>のこと。</a:t>
            </a:r>
            <a:endParaRPr lang="en-US" altLang="ja-JP" sz="1400" dirty="0" smtClean="0">
              <a:solidFill>
                <a:prstClr val="white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50" name="正方形/長方形 149"/>
          <p:cNvSpPr/>
          <p:nvPr/>
        </p:nvSpPr>
        <p:spPr>
          <a:xfrm>
            <a:off x="894521" y="4181942"/>
            <a:ext cx="3578088" cy="678294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ja-JP" altLang="en-US" sz="1400" dirty="0" smtClean="0">
                <a:solidFill>
                  <a:prstClr val="white"/>
                </a:solidFill>
                <a:latin typeface="HGP創英角ｺﾞｼｯｸUB" pitchFamily="50" charset="-128"/>
                <a:ea typeface="HGP創英角ｺﾞｼｯｸUB" pitchFamily="50" charset="-128"/>
              </a:rPr>
              <a:t>あらゆる</a:t>
            </a:r>
            <a:r>
              <a:rPr lang="ja-JP" altLang="en-US" sz="1600" dirty="0" smtClean="0">
                <a:solidFill>
                  <a:srgbClr val="FFFF00"/>
                </a:solidFill>
                <a:latin typeface="HGP創英角ｺﾞｼｯｸUB" pitchFamily="50" charset="-128"/>
                <a:ea typeface="HGP創英角ｺﾞｼｯｸUB" pitchFamily="50" charset="-128"/>
              </a:rPr>
              <a:t>もの</a:t>
            </a:r>
            <a:r>
              <a:rPr lang="ja-JP" altLang="en-US" sz="1400" dirty="0" smtClean="0">
                <a:solidFill>
                  <a:prstClr val="white"/>
                </a:solidFill>
                <a:latin typeface="HGP創英角ｺﾞｼｯｸUB" pitchFamily="50" charset="-128"/>
                <a:ea typeface="HGP創英角ｺﾞｼｯｸUB" pitchFamily="50" charset="-128"/>
              </a:rPr>
              <a:t>が</a:t>
            </a:r>
            <a:r>
              <a:rPr lang="ja-JP" altLang="en-US" sz="1600" dirty="0" smtClean="0">
                <a:solidFill>
                  <a:srgbClr val="FFFF00"/>
                </a:solidFill>
                <a:latin typeface="HGP創英角ｺﾞｼｯｸUB" pitchFamily="50" charset="-128"/>
                <a:ea typeface="HGP創英角ｺﾞｼｯｸUB" pitchFamily="50" charset="-128"/>
              </a:rPr>
              <a:t>インターネッ</a:t>
            </a:r>
            <a:r>
              <a:rPr lang="ja-JP" altLang="en-US" sz="1400" dirty="0" smtClean="0">
                <a:solidFill>
                  <a:srgbClr val="FFFF00"/>
                </a:solidFill>
                <a:latin typeface="HGP創英角ｺﾞｼｯｸUB" pitchFamily="50" charset="-128"/>
                <a:ea typeface="HGP創英角ｺﾞｼｯｸUB" pitchFamily="50" charset="-128"/>
              </a:rPr>
              <a:t>ト</a:t>
            </a:r>
            <a:r>
              <a:rPr lang="ja-JP" altLang="en-US" sz="1400" dirty="0" smtClean="0">
                <a:solidFill>
                  <a:prstClr val="white"/>
                </a:solidFill>
                <a:latin typeface="HGP創英角ｺﾞｼｯｸUB" pitchFamily="50" charset="-128"/>
                <a:ea typeface="HGP創英角ｺﾞｼｯｸUB" pitchFamily="50" charset="-128"/>
              </a:rPr>
              <a:t>につながることをアルファベットで何という？</a:t>
            </a:r>
            <a:endParaRPr lang="en-US" altLang="ja-JP" sz="1400" dirty="0" smtClean="0">
              <a:solidFill>
                <a:prstClr val="white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51" name="正方形/長方形 150"/>
          <p:cNvSpPr/>
          <p:nvPr/>
        </p:nvSpPr>
        <p:spPr>
          <a:xfrm>
            <a:off x="894521" y="4937315"/>
            <a:ext cx="3578088" cy="678294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ja-JP" altLang="en-US" sz="1400" dirty="0" smtClean="0">
                <a:solidFill>
                  <a:prstClr val="white"/>
                </a:solidFill>
                <a:latin typeface="HGP創英角ｺﾞｼｯｸUB" pitchFamily="50" charset="-128"/>
                <a:ea typeface="HGP創英角ｺﾞｼｯｸUB" pitchFamily="50" charset="-128"/>
              </a:rPr>
              <a:t>まるで人が情報や知識をもとに考えているような</a:t>
            </a:r>
            <a:r>
              <a:rPr lang="ja-JP" altLang="en-US" sz="1600" dirty="0" smtClean="0">
                <a:solidFill>
                  <a:srgbClr val="FFFF00"/>
                </a:solidFill>
                <a:latin typeface="HGP創英角ｺﾞｼｯｸUB" pitchFamily="50" charset="-128"/>
                <a:ea typeface="HGP創英角ｺﾞｼｯｸUB" pitchFamily="50" charset="-128"/>
              </a:rPr>
              <a:t>機械の機能や能力</a:t>
            </a:r>
            <a:endParaRPr lang="en-US" altLang="ja-JP" sz="1600" dirty="0" smtClean="0">
              <a:solidFill>
                <a:srgbClr val="FFFF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52" name="正方形/長方形 151"/>
          <p:cNvSpPr/>
          <p:nvPr/>
        </p:nvSpPr>
        <p:spPr>
          <a:xfrm>
            <a:off x="894521" y="5702628"/>
            <a:ext cx="3578088" cy="678294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ja-JP" altLang="en-US" sz="1400" dirty="0">
                <a:solidFill>
                  <a:prstClr val="white"/>
                </a:solidFill>
                <a:latin typeface="HGP創英角ｺﾞｼｯｸUB" pitchFamily="50" charset="-128"/>
                <a:ea typeface="HGP創英角ｺﾞｼｯｸUB" pitchFamily="50" charset="-128"/>
              </a:rPr>
              <a:t>技術</a:t>
            </a:r>
            <a:r>
              <a:rPr lang="ja-JP" altLang="en-US" sz="1400" dirty="0" smtClean="0">
                <a:solidFill>
                  <a:prstClr val="white"/>
                </a:solidFill>
                <a:latin typeface="HGP創英角ｺﾞｼｯｸUB" pitchFamily="50" charset="-128"/>
                <a:ea typeface="HGP創英角ｺﾞｼｯｸUB" pitchFamily="50" charset="-128"/>
              </a:rPr>
              <a:t>や情報の中身を理解した上で、どのように使うかを考える（活用する）能力</a:t>
            </a:r>
            <a:endParaRPr lang="en-US" altLang="ja-JP" sz="1400" dirty="0" smtClean="0">
              <a:solidFill>
                <a:prstClr val="white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53" name="正方形/長方形 152"/>
          <p:cNvSpPr/>
          <p:nvPr/>
        </p:nvSpPr>
        <p:spPr>
          <a:xfrm>
            <a:off x="5112966" y="2024742"/>
            <a:ext cx="3434142" cy="346165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>
            <a:off x="5992316" y="2864058"/>
            <a:ext cx="0" cy="262393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線コネクタ 153"/>
          <p:cNvCxnSpPr/>
          <p:nvPr/>
        </p:nvCxnSpPr>
        <p:spPr>
          <a:xfrm>
            <a:off x="6877225" y="2864058"/>
            <a:ext cx="0" cy="262393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線コネクタ 154"/>
          <p:cNvCxnSpPr/>
          <p:nvPr/>
        </p:nvCxnSpPr>
        <p:spPr>
          <a:xfrm>
            <a:off x="7742038" y="2864058"/>
            <a:ext cx="0" cy="262393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コネクタ 155"/>
          <p:cNvCxnSpPr/>
          <p:nvPr/>
        </p:nvCxnSpPr>
        <p:spPr>
          <a:xfrm>
            <a:off x="8427838" y="2864058"/>
            <a:ext cx="0" cy="262393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5124389" y="3071191"/>
            <a:ext cx="3419061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線コネクタ 156"/>
          <p:cNvCxnSpPr/>
          <p:nvPr/>
        </p:nvCxnSpPr>
        <p:spPr>
          <a:xfrm>
            <a:off x="5124389" y="3548270"/>
            <a:ext cx="3419061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コネクタ 157"/>
          <p:cNvCxnSpPr/>
          <p:nvPr/>
        </p:nvCxnSpPr>
        <p:spPr>
          <a:xfrm>
            <a:off x="5124389" y="4035287"/>
            <a:ext cx="3419061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コネクタ 158"/>
          <p:cNvCxnSpPr/>
          <p:nvPr/>
        </p:nvCxnSpPr>
        <p:spPr>
          <a:xfrm>
            <a:off x="5124389" y="4542183"/>
            <a:ext cx="3419061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線コネクタ 159"/>
          <p:cNvCxnSpPr/>
          <p:nvPr/>
        </p:nvCxnSpPr>
        <p:spPr>
          <a:xfrm>
            <a:off x="5124389" y="5019261"/>
            <a:ext cx="3419061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フリーフォーム 20"/>
          <p:cNvSpPr/>
          <p:nvPr/>
        </p:nvSpPr>
        <p:spPr>
          <a:xfrm>
            <a:off x="5119771" y="3156940"/>
            <a:ext cx="3327303" cy="434601"/>
          </a:xfrm>
          <a:custGeom>
            <a:avLst/>
            <a:gdLst>
              <a:gd name="connsiteX0" fmla="*/ 0 w 3327303"/>
              <a:gd name="connsiteY0" fmla="*/ 424170 h 434601"/>
              <a:gd name="connsiteX1" fmla="*/ 170363 w 3327303"/>
              <a:gd name="connsiteY1" fmla="*/ 434601 h 434601"/>
              <a:gd name="connsiteX2" fmla="*/ 344203 w 3327303"/>
              <a:gd name="connsiteY2" fmla="*/ 194701 h 434601"/>
              <a:gd name="connsiteX3" fmla="*/ 545858 w 3327303"/>
              <a:gd name="connsiteY3" fmla="*/ 24338 h 434601"/>
              <a:gd name="connsiteX4" fmla="*/ 900492 w 3327303"/>
              <a:gd name="connsiteY4" fmla="*/ 149503 h 434601"/>
              <a:gd name="connsiteX5" fmla="*/ 1105624 w 3327303"/>
              <a:gd name="connsiteY5" fmla="*/ 107781 h 434601"/>
              <a:gd name="connsiteX6" fmla="*/ 1258603 w 3327303"/>
              <a:gd name="connsiteY6" fmla="*/ 24338 h 434601"/>
              <a:gd name="connsiteX7" fmla="*/ 1627145 w 3327303"/>
              <a:gd name="connsiteY7" fmla="*/ 0 h 434601"/>
              <a:gd name="connsiteX8" fmla="*/ 1783601 w 3327303"/>
              <a:gd name="connsiteY8" fmla="*/ 55629 h 434601"/>
              <a:gd name="connsiteX9" fmla="*/ 1974826 w 3327303"/>
              <a:gd name="connsiteY9" fmla="*/ 34768 h 434601"/>
              <a:gd name="connsiteX10" fmla="*/ 2291215 w 3327303"/>
              <a:gd name="connsiteY10" fmla="*/ 34768 h 434601"/>
              <a:gd name="connsiteX11" fmla="*/ 2499823 w 3327303"/>
              <a:gd name="connsiteY11" fmla="*/ 52152 h 434601"/>
              <a:gd name="connsiteX12" fmla="*/ 2624988 w 3327303"/>
              <a:gd name="connsiteY12" fmla="*/ 17384 h 434601"/>
              <a:gd name="connsiteX13" fmla="*/ 2833597 w 3327303"/>
              <a:gd name="connsiteY13" fmla="*/ 55629 h 434601"/>
              <a:gd name="connsiteX14" fmla="*/ 3174324 w 3327303"/>
              <a:gd name="connsiteY14" fmla="*/ 41722 h 434601"/>
              <a:gd name="connsiteX15" fmla="*/ 3327303 w 3327303"/>
              <a:gd name="connsiteY15" fmla="*/ 31291 h 434601"/>
              <a:gd name="connsiteX16" fmla="*/ 3327303 w 3327303"/>
              <a:gd name="connsiteY16" fmla="*/ 31291 h 434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27303" h="434601">
                <a:moveTo>
                  <a:pt x="0" y="424170"/>
                </a:moveTo>
                <a:lnTo>
                  <a:pt x="170363" y="434601"/>
                </a:lnTo>
                <a:lnTo>
                  <a:pt x="344203" y="194701"/>
                </a:lnTo>
                <a:lnTo>
                  <a:pt x="545858" y="24338"/>
                </a:lnTo>
                <a:lnTo>
                  <a:pt x="900492" y="149503"/>
                </a:lnTo>
                <a:lnTo>
                  <a:pt x="1105624" y="107781"/>
                </a:lnTo>
                <a:lnTo>
                  <a:pt x="1258603" y="24338"/>
                </a:lnTo>
                <a:lnTo>
                  <a:pt x="1627145" y="0"/>
                </a:lnTo>
                <a:lnTo>
                  <a:pt x="1783601" y="55629"/>
                </a:lnTo>
                <a:lnTo>
                  <a:pt x="1974826" y="34768"/>
                </a:lnTo>
                <a:lnTo>
                  <a:pt x="2291215" y="34768"/>
                </a:lnTo>
                <a:lnTo>
                  <a:pt x="2499823" y="52152"/>
                </a:lnTo>
                <a:lnTo>
                  <a:pt x="2624988" y="17384"/>
                </a:lnTo>
                <a:lnTo>
                  <a:pt x="2833597" y="55629"/>
                </a:lnTo>
                <a:lnTo>
                  <a:pt x="3174324" y="41722"/>
                </a:lnTo>
                <a:lnTo>
                  <a:pt x="3327303" y="31291"/>
                </a:lnTo>
                <a:lnTo>
                  <a:pt x="3327303" y="31291"/>
                </a:lnTo>
              </a:path>
            </a:pathLst>
          </a:cu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/>
          <p:cNvSpPr/>
          <p:nvPr/>
        </p:nvSpPr>
        <p:spPr>
          <a:xfrm>
            <a:off x="6048078" y="3275151"/>
            <a:ext cx="2405950" cy="667547"/>
          </a:xfrm>
          <a:custGeom>
            <a:avLst/>
            <a:gdLst>
              <a:gd name="connsiteX0" fmla="*/ 0 w 2405950"/>
              <a:gd name="connsiteY0" fmla="*/ 17384 h 667547"/>
              <a:gd name="connsiteX1" fmla="*/ 702315 w 2405950"/>
              <a:gd name="connsiteY1" fmla="*/ 0 h 667547"/>
              <a:gd name="connsiteX2" fmla="*/ 841387 w 2405950"/>
              <a:gd name="connsiteY2" fmla="*/ 125165 h 667547"/>
              <a:gd name="connsiteX3" fmla="*/ 1053472 w 2405950"/>
              <a:gd name="connsiteY3" fmla="*/ 184271 h 667547"/>
              <a:gd name="connsiteX4" fmla="*/ 1209928 w 2405950"/>
              <a:gd name="connsiteY4" fmla="*/ 299006 h 667547"/>
              <a:gd name="connsiteX5" fmla="*/ 1390722 w 2405950"/>
              <a:gd name="connsiteY5" fmla="*/ 295529 h 667547"/>
              <a:gd name="connsiteX6" fmla="*/ 1557609 w 2405950"/>
              <a:gd name="connsiteY6" fmla="*/ 385926 h 667547"/>
              <a:gd name="connsiteX7" fmla="*/ 1707112 w 2405950"/>
              <a:gd name="connsiteY7" fmla="*/ 399833 h 667547"/>
              <a:gd name="connsiteX8" fmla="*/ 1905290 w 2405950"/>
              <a:gd name="connsiteY8" fmla="*/ 483276 h 667547"/>
              <a:gd name="connsiteX9" fmla="*/ 2096514 w 2405950"/>
              <a:gd name="connsiteY9" fmla="*/ 514568 h 667547"/>
              <a:gd name="connsiteX10" fmla="*/ 2249493 w 2405950"/>
              <a:gd name="connsiteY10" fmla="*/ 667547 h 667547"/>
              <a:gd name="connsiteX11" fmla="*/ 2405950 w 2405950"/>
              <a:gd name="connsiteY11" fmla="*/ 563243 h 66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05950" h="667547">
                <a:moveTo>
                  <a:pt x="0" y="17384"/>
                </a:moveTo>
                <a:lnTo>
                  <a:pt x="702315" y="0"/>
                </a:lnTo>
                <a:lnTo>
                  <a:pt x="841387" y="125165"/>
                </a:lnTo>
                <a:lnTo>
                  <a:pt x="1053472" y="184271"/>
                </a:lnTo>
                <a:lnTo>
                  <a:pt x="1209928" y="299006"/>
                </a:lnTo>
                <a:lnTo>
                  <a:pt x="1390722" y="295529"/>
                </a:lnTo>
                <a:lnTo>
                  <a:pt x="1557609" y="385926"/>
                </a:lnTo>
                <a:lnTo>
                  <a:pt x="1707112" y="399833"/>
                </a:lnTo>
                <a:lnTo>
                  <a:pt x="1905290" y="483276"/>
                </a:lnTo>
                <a:lnTo>
                  <a:pt x="2096514" y="514568"/>
                </a:lnTo>
                <a:lnTo>
                  <a:pt x="2249493" y="667547"/>
                </a:lnTo>
                <a:lnTo>
                  <a:pt x="2405950" y="563243"/>
                </a:lnTo>
              </a:path>
            </a:pathLst>
          </a:cu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/>
          <p:cNvSpPr/>
          <p:nvPr/>
        </p:nvSpPr>
        <p:spPr>
          <a:xfrm>
            <a:off x="5116294" y="3369025"/>
            <a:ext cx="3355118" cy="872678"/>
          </a:xfrm>
          <a:custGeom>
            <a:avLst/>
            <a:gdLst>
              <a:gd name="connsiteX0" fmla="*/ 0 w 3355118"/>
              <a:gd name="connsiteY0" fmla="*/ 872678 h 872678"/>
              <a:gd name="connsiteX1" fmla="*/ 166887 w 3355118"/>
              <a:gd name="connsiteY1" fmla="*/ 712745 h 872678"/>
              <a:gd name="connsiteX2" fmla="*/ 351157 w 3355118"/>
              <a:gd name="connsiteY2" fmla="*/ 375495 h 872678"/>
              <a:gd name="connsiteX3" fmla="*/ 538905 w 3355118"/>
              <a:gd name="connsiteY3" fmla="*/ 219039 h 872678"/>
              <a:gd name="connsiteX4" fmla="*/ 719699 w 3355118"/>
              <a:gd name="connsiteY4" fmla="*/ 250330 h 872678"/>
              <a:gd name="connsiteX5" fmla="*/ 928307 w 3355118"/>
              <a:gd name="connsiteY5" fmla="*/ 159933 h 872678"/>
              <a:gd name="connsiteX6" fmla="*/ 1081287 w 3355118"/>
              <a:gd name="connsiteY6" fmla="*/ 177317 h 872678"/>
              <a:gd name="connsiteX7" fmla="*/ 1279464 w 3355118"/>
              <a:gd name="connsiteY7" fmla="*/ 59106 h 872678"/>
              <a:gd name="connsiteX8" fmla="*/ 1627145 w 3355118"/>
              <a:gd name="connsiteY8" fmla="*/ 0 h 872678"/>
              <a:gd name="connsiteX9" fmla="*/ 1825323 w 3355118"/>
              <a:gd name="connsiteY9" fmla="*/ 111258 h 872678"/>
              <a:gd name="connsiteX10" fmla="*/ 1964395 w 3355118"/>
              <a:gd name="connsiteY10" fmla="*/ 243377 h 872678"/>
              <a:gd name="connsiteX11" fmla="*/ 2166050 w 3355118"/>
              <a:gd name="connsiteY11" fmla="*/ 292052 h 872678"/>
              <a:gd name="connsiteX12" fmla="*/ 2322506 w 3355118"/>
              <a:gd name="connsiteY12" fmla="*/ 135596 h 872678"/>
              <a:gd name="connsiteX13" fmla="*/ 2503300 w 3355118"/>
              <a:gd name="connsiteY13" fmla="*/ 239900 h 872678"/>
              <a:gd name="connsiteX14" fmla="*/ 2638896 w 3355118"/>
              <a:gd name="connsiteY14" fmla="*/ 267714 h 872678"/>
              <a:gd name="connsiteX15" fmla="*/ 2868365 w 3355118"/>
              <a:gd name="connsiteY15" fmla="*/ 365065 h 872678"/>
              <a:gd name="connsiteX16" fmla="*/ 3021344 w 3355118"/>
              <a:gd name="connsiteY16" fmla="*/ 372018 h 872678"/>
              <a:gd name="connsiteX17" fmla="*/ 3163893 w 3355118"/>
              <a:gd name="connsiteY17" fmla="*/ 337250 h 872678"/>
              <a:gd name="connsiteX18" fmla="*/ 3355118 w 3355118"/>
              <a:gd name="connsiteY18" fmla="*/ 455462 h 87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55118" h="872678">
                <a:moveTo>
                  <a:pt x="0" y="872678"/>
                </a:moveTo>
                <a:lnTo>
                  <a:pt x="166887" y="712745"/>
                </a:lnTo>
                <a:lnTo>
                  <a:pt x="351157" y="375495"/>
                </a:lnTo>
                <a:lnTo>
                  <a:pt x="538905" y="219039"/>
                </a:lnTo>
                <a:lnTo>
                  <a:pt x="719699" y="250330"/>
                </a:lnTo>
                <a:lnTo>
                  <a:pt x="928307" y="159933"/>
                </a:lnTo>
                <a:lnTo>
                  <a:pt x="1081287" y="177317"/>
                </a:lnTo>
                <a:lnTo>
                  <a:pt x="1279464" y="59106"/>
                </a:lnTo>
                <a:lnTo>
                  <a:pt x="1627145" y="0"/>
                </a:lnTo>
                <a:lnTo>
                  <a:pt x="1825323" y="111258"/>
                </a:lnTo>
                <a:lnTo>
                  <a:pt x="1964395" y="243377"/>
                </a:lnTo>
                <a:lnTo>
                  <a:pt x="2166050" y="292052"/>
                </a:lnTo>
                <a:lnTo>
                  <a:pt x="2322506" y="135596"/>
                </a:lnTo>
                <a:lnTo>
                  <a:pt x="2503300" y="239900"/>
                </a:lnTo>
                <a:lnTo>
                  <a:pt x="2638896" y="267714"/>
                </a:lnTo>
                <a:lnTo>
                  <a:pt x="2868365" y="365065"/>
                </a:lnTo>
                <a:lnTo>
                  <a:pt x="3021344" y="372018"/>
                </a:lnTo>
                <a:lnTo>
                  <a:pt x="3163893" y="337250"/>
                </a:lnTo>
                <a:lnTo>
                  <a:pt x="3355118" y="455462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/>
          <p:cNvSpPr/>
          <p:nvPr/>
        </p:nvSpPr>
        <p:spPr>
          <a:xfrm>
            <a:off x="5116294" y="4102631"/>
            <a:ext cx="3334257" cy="591057"/>
          </a:xfrm>
          <a:custGeom>
            <a:avLst/>
            <a:gdLst>
              <a:gd name="connsiteX0" fmla="*/ 0 w 3334257"/>
              <a:gd name="connsiteY0" fmla="*/ 396356 h 591057"/>
              <a:gd name="connsiteX1" fmla="*/ 159933 w 3334257"/>
              <a:gd name="connsiteY1" fmla="*/ 378972 h 591057"/>
              <a:gd name="connsiteX2" fmla="*/ 337250 w 3334257"/>
              <a:gd name="connsiteY2" fmla="*/ 149503 h 591057"/>
              <a:gd name="connsiteX3" fmla="*/ 531951 w 3334257"/>
              <a:gd name="connsiteY3" fmla="*/ 69536 h 591057"/>
              <a:gd name="connsiteX4" fmla="*/ 702315 w 3334257"/>
              <a:gd name="connsiteY4" fmla="*/ 118212 h 591057"/>
              <a:gd name="connsiteX5" fmla="*/ 924830 w 3334257"/>
              <a:gd name="connsiteY5" fmla="*/ 184271 h 591057"/>
              <a:gd name="connsiteX6" fmla="*/ 1070856 w 3334257"/>
              <a:gd name="connsiteY6" fmla="*/ 194701 h 591057"/>
              <a:gd name="connsiteX7" fmla="*/ 1251650 w 3334257"/>
              <a:gd name="connsiteY7" fmla="*/ 48675 h 591057"/>
              <a:gd name="connsiteX8" fmla="*/ 1422014 w 3334257"/>
              <a:gd name="connsiteY8" fmla="*/ 100828 h 591057"/>
              <a:gd name="connsiteX9" fmla="*/ 1599331 w 3334257"/>
              <a:gd name="connsiteY9" fmla="*/ 0 h 591057"/>
              <a:gd name="connsiteX10" fmla="*/ 1769694 w 3334257"/>
              <a:gd name="connsiteY10" fmla="*/ 347681 h 591057"/>
              <a:gd name="connsiteX11" fmla="*/ 1957442 w 3334257"/>
              <a:gd name="connsiteY11" fmla="*/ 309436 h 591057"/>
              <a:gd name="connsiteX12" fmla="*/ 2148666 w 3334257"/>
              <a:gd name="connsiteY12" fmla="*/ 396356 h 591057"/>
              <a:gd name="connsiteX13" fmla="*/ 2312076 w 3334257"/>
              <a:gd name="connsiteY13" fmla="*/ 264237 h 591057"/>
              <a:gd name="connsiteX14" fmla="*/ 2492870 w 3334257"/>
              <a:gd name="connsiteY14" fmla="*/ 382449 h 591057"/>
              <a:gd name="connsiteX15" fmla="*/ 2645849 w 3334257"/>
              <a:gd name="connsiteY15" fmla="*/ 378972 h 591057"/>
              <a:gd name="connsiteX16" fmla="*/ 2892703 w 3334257"/>
              <a:gd name="connsiteY16" fmla="*/ 497183 h 591057"/>
              <a:gd name="connsiteX17" fmla="*/ 3049159 w 3334257"/>
              <a:gd name="connsiteY17" fmla="*/ 549336 h 591057"/>
              <a:gd name="connsiteX18" fmla="*/ 3334257 w 3334257"/>
              <a:gd name="connsiteY18" fmla="*/ 591057 h 591057"/>
              <a:gd name="connsiteX19" fmla="*/ 3320350 w 3334257"/>
              <a:gd name="connsiteY19" fmla="*/ 587580 h 59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334257" h="591057">
                <a:moveTo>
                  <a:pt x="0" y="396356"/>
                </a:moveTo>
                <a:lnTo>
                  <a:pt x="159933" y="378972"/>
                </a:lnTo>
                <a:lnTo>
                  <a:pt x="337250" y="149503"/>
                </a:lnTo>
                <a:lnTo>
                  <a:pt x="531951" y="69536"/>
                </a:lnTo>
                <a:lnTo>
                  <a:pt x="702315" y="118212"/>
                </a:lnTo>
                <a:lnTo>
                  <a:pt x="924830" y="184271"/>
                </a:lnTo>
                <a:lnTo>
                  <a:pt x="1070856" y="194701"/>
                </a:lnTo>
                <a:lnTo>
                  <a:pt x="1251650" y="48675"/>
                </a:lnTo>
                <a:lnTo>
                  <a:pt x="1422014" y="100828"/>
                </a:lnTo>
                <a:lnTo>
                  <a:pt x="1599331" y="0"/>
                </a:lnTo>
                <a:lnTo>
                  <a:pt x="1769694" y="347681"/>
                </a:lnTo>
                <a:lnTo>
                  <a:pt x="1957442" y="309436"/>
                </a:lnTo>
                <a:lnTo>
                  <a:pt x="2148666" y="396356"/>
                </a:lnTo>
                <a:lnTo>
                  <a:pt x="2312076" y="264237"/>
                </a:lnTo>
                <a:lnTo>
                  <a:pt x="2492870" y="382449"/>
                </a:lnTo>
                <a:lnTo>
                  <a:pt x="2645849" y="378972"/>
                </a:lnTo>
                <a:lnTo>
                  <a:pt x="2892703" y="497183"/>
                </a:lnTo>
                <a:lnTo>
                  <a:pt x="3049159" y="549336"/>
                </a:lnTo>
                <a:lnTo>
                  <a:pt x="3334257" y="591057"/>
                </a:lnTo>
                <a:lnTo>
                  <a:pt x="3320350" y="587580"/>
                </a:lnTo>
              </a:path>
            </a:pathLst>
          </a:cu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/>
          <p:cNvSpPr/>
          <p:nvPr/>
        </p:nvSpPr>
        <p:spPr>
          <a:xfrm>
            <a:off x="6889465" y="4519848"/>
            <a:ext cx="1561086" cy="799665"/>
          </a:xfrm>
          <a:custGeom>
            <a:avLst/>
            <a:gdLst>
              <a:gd name="connsiteX0" fmla="*/ 0 w 1561086"/>
              <a:gd name="connsiteY0" fmla="*/ 799665 h 799665"/>
              <a:gd name="connsiteX1" fmla="*/ 191224 w 1561086"/>
              <a:gd name="connsiteY1" fmla="*/ 771851 h 799665"/>
              <a:gd name="connsiteX2" fmla="*/ 524998 w 1561086"/>
              <a:gd name="connsiteY2" fmla="*/ 458938 h 799665"/>
              <a:gd name="connsiteX3" fmla="*/ 723176 w 1561086"/>
              <a:gd name="connsiteY3" fmla="*/ 340727 h 799665"/>
              <a:gd name="connsiteX4" fmla="*/ 872678 w 1561086"/>
              <a:gd name="connsiteY4" fmla="*/ 194701 h 799665"/>
              <a:gd name="connsiteX5" fmla="*/ 1171684 w 1561086"/>
              <a:gd name="connsiteY5" fmla="*/ 114735 h 799665"/>
              <a:gd name="connsiteX6" fmla="*/ 1394199 w 1561086"/>
              <a:gd name="connsiteY6" fmla="*/ 0 h 799665"/>
              <a:gd name="connsiteX7" fmla="*/ 1561086 w 1561086"/>
              <a:gd name="connsiteY7" fmla="*/ 69536 h 79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1086" h="799665">
                <a:moveTo>
                  <a:pt x="0" y="799665"/>
                </a:moveTo>
                <a:lnTo>
                  <a:pt x="191224" y="771851"/>
                </a:lnTo>
                <a:lnTo>
                  <a:pt x="524998" y="458938"/>
                </a:lnTo>
                <a:lnTo>
                  <a:pt x="723176" y="340727"/>
                </a:lnTo>
                <a:lnTo>
                  <a:pt x="872678" y="194701"/>
                </a:lnTo>
                <a:lnTo>
                  <a:pt x="1171684" y="114735"/>
                </a:lnTo>
                <a:lnTo>
                  <a:pt x="1394199" y="0"/>
                </a:lnTo>
                <a:lnTo>
                  <a:pt x="1561086" y="69536"/>
                </a:ln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テキスト ボックス 160"/>
          <p:cNvSpPr txBox="1"/>
          <p:nvPr/>
        </p:nvSpPr>
        <p:spPr>
          <a:xfrm>
            <a:off x="4552183" y="4861342"/>
            <a:ext cx="618879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altLang="ja-JP" dirty="0" smtClean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20</a:t>
            </a:r>
            <a:endParaRPr lang="ja-JP" altLang="en-US" sz="2000" dirty="0">
              <a:solidFill>
                <a:prstClr val="black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162" name="テキスト ボックス 161"/>
          <p:cNvSpPr txBox="1"/>
          <p:nvPr/>
        </p:nvSpPr>
        <p:spPr>
          <a:xfrm>
            <a:off x="4552183" y="4383912"/>
            <a:ext cx="618879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altLang="ja-JP" dirty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4</a:t>
            </a:r>
            <a:r>
              <a:rPr lang="en-US" altLang="ja-JP" dirty="0" smtClean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0</a:t>
            </a:r>
            <a:endParaRPr lang="ja-JP" altLang="en-US" sz="2000" dirty="0">
              <a:solidFill>
                <a:prstClr val="black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163" name="テキスト ボックス 162"/>
          <p:cNvSpPr txBox="1"/>
          <p:nvPr/>
        </p:nvSpPr>
        <p:spPr>
          <a:xfrm>
            <a:off x="4552183" y="3882207"/>
            <a:ext cx="618879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altLang="ja-JP" dirty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60</a:t>
            </a:r>
            <a:endParaRPr lang="ja-JP" altLang="en-US" sz="2000" dirty="0">
              <a:solidFill>
                <a:prstClr val="black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164" name="テキスト ボックス 163"/>
          <p:cNvSpPr txBox="1"/>
          <p:nvPr/>
        </p:nvSpPr>
        <p:spPr>
          <a:xfrm>
            <a:off x="4552183" y="3388592"/>
            <a:ext cx="618879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altLang="ja-JP" dirty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80</a:t>
            </a:r>
            <a:endParaRPr lang="ja-JP" altLang="en-US" sz="2000" dirty="0">
              <a:solidFill>
                <a:prstClr val="black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165" name="テキスト ボックス 164"/>
          <p:cNvSpPr txBox="1"/>
          <p:nvPr/>
        </p:nvSpPr>
        <p:spPr>
          <a:xfrm>
            <a:off x="4552183" y="2911162"/>
            <a:ext cx="618879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altLang="ja-JP" dirty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100</a:t>
            </a:r>
            <a:endParaRPr lang="ja-JP" altLang="en-US" sz="2000" dirty="0">
              <a:solidFill>
                <a:prstClr val="black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166" name="テキスト ボックス 165"/>
          <p:cNvSpPr txBox="1"/>
          <p:nvPr/>
        </p:nvSpPr>
        <p:spPr>
          <a:xfrm>
            <a:off x="4600735" y="5322588"/>
            <a:ext cx="618879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altLang="ja-JP" dirty="0" smtClean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0</a:t>
            </a:r>
            <a:endParaRPr lang="ja-JP" altLang="en-US" sz="2000" dirty="0">
              <a:solidFill>
                <a:prstClr val="black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167" name="テキスト ボックス 166"/>
          <p:cNvSpPr txBox="1"/>
          <p:nvPr/>
        </p:nvSpPr>
        <p:spPr>
          <a:xfrm>
            <a:off x="4746392" y="5549165"/>
            <a:ext cx="778781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altLang="ja-JP" dirty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2000</a:t>
            </a:r>
            <a:endParaRPr lang="ja-JP" altLang="en-US" sz="2000" dirty="0">
              <a:solidFill>
                <a:prstClr val="black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168" name="テキスト ボックス 167"/>
          <p:cNvSpPr txBox="1"/>
          <p:nvPr/>
        </p:nvSpPr>
        <p:spPr>
          <a:xfrm>
            <a:off x="5660792" y="5549165"/>
            <a:ext cx="778781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altLang="ja-JP" dirty="0" smtClean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2005</a:t>
            </a:r>
            <a:endParaRPr lang="ja-JP" altLang="en-US" sz="2000" dirty="0">
              <a:solidFill>
                <a:prstClr val="black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169" name="テキスト ボックス 168"/>
          <p:cNvSpPr txBox="1"/>
          <p:nvPr/>
        </p:nvSpPr>
        <p:spPr>
          <a:xfrm>
            <a:off x="6526640" y="5549165"/>
            <a:ext cx="778781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altLang="ja-JP" dirty="0" smtClean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2010</a:t>
            </a:r>
            <a:endParaRPr lang="ja-JP" altLang="en-US" sz="2000" dirty="0">
              <a:solidFill>
                <a:prstClr val="black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170" name="テキスト ボックス 169"/>
          <p:cNvSpPr txBox="1"/>
          <p:nvPr/>
        </p:nvSpPr>
        <p:spPr>
          <a:xfrm>
            <a:off x="7327751" y="5549165"/>
            <a:ext cx="778781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altLang="ja-JP" dirty="0" smtClean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2015</a:t>
            </a:r>
            <a:endParaRPr lang="ja-JP" altLang="en-US" sz="2000" dirty="0">
              <a:solidFill>
                <a:prstClr val="black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171" name="テキスト ボックス 170"/>
          <p:cNvSpPr txBox="1"/>
          <p:nvPr/>
        </p:nvSpPr>
        <p:spPr>
          <a:xfrm>
            <a:off x="8039850" y="5549165"/>
            <a:ext cx="778781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altLang="ja-JP" dirty="0" smtClean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2019</a:t>
            </a:r>
            <a:endParaRPr lang="ja-JP" altLang="en-US" sz="2000" dirty="0">
              <a:solidFill>
                <a:prstClr val="black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172" name="正方形/長方形 171"/>
          <p:cNvSpPr/>
          <p:nvPr/>
        </p:nvSpPr>
        <p:spPr>
          <a:xfrm>
            <a:off x="5112853" y="1711430"/>
            <a:ext cx="3435533" cy="29824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HGP創英角ｺﾞｼｯｸUB" pitchFamily="50" charset="-128"/>
                <a:ea typeface="HGP創英角ｺﾞｼｯｸUB" pitchFamily="50" charset="-128"/>
              </a:rPr>
              <a:t>情報通信機器</a:t>
            </a:r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の保有状況</a:t>
            </a:r>
            <a:r>
              <a:rPr lang="ja-JP" altLang="en-US" sz="1050" dirty="0" smtClean="0">
                <a:latin typeface="HGP創英角ｺﾞｼｯｸUB" pitchFamily="50" charset="-128"/>
                <a:ea typeface="HGP創英角ｺﾞｼｯｸUB" pitchFamily="50" charset="-128"/>
              </a:rPr>
              <a:t>（総務省調べ）</a:t>
            </a:r>
            <a:endParaRPr kumimoji="1" lang="ja-JP" altLang="en-US" sz="14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cxnSp>
        <p:nvCxnSpPr>
          <p:cNvPr id="174" name="直線コネクタ 173"/>
          <p:cNvCxnSpPr/>
          <p:nvPr/>
        </p:nvCxnSpPr>
        <p:spPr>
          <a:xfrm>
            <a:off x="5479189" y="2269497"/>
            <a:ext cx="557727" cy="0"/>
          </a:xfrm>
          <a:prstGeom prst="line">
            <a:avLst/>
          </a:prstGeom>
          <a:ln w="38100">
            <a:solidFill>
              <a:srgbClr val="EA26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正方形/長方形 174"/>
          <p:cNvSpPr/>
          <p:nvPr/>
        </p:nvSpPr>
        <p:spPr>
          <a:xfrm>
            <a:off x="5572648" y="2165657"/>
            <a:ext cx="356765" cy="207680"/>
          </a:xfrm>
          <a:prstGeom prst="rect">
            <a:avLst/>
          </a:prstGeom>
          <a:solidFill>
            <a:srgbClr val="EA2671"/>
          </a:solidFill>
          <a:ln>
            <a:solidFill>
              <a:srgbClr val="EA26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 smtClean="0">
                <a:latin typeface="HGP創英角ｺﾞｼｯｸUB" pitchFamily="50" charset="-128"/>
                <a:ea typeface="HGP創英角ｺﾞｼｯｸUB" pitchFamily="50" charset="-128"/>
              </a:rPr>
              <a:t>？</a:t>
            </a:r>
            <a:endParaRPr kumimoji="1" lang="ja-JP" altLang="en-US" sz="10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cxnSp>
        <p:nvCxnSpPr>
          <p:cNvPr id="177" name="直線コネクタ 176"/>
          <p:cNvCxnSpPr/>
          <p:nvPr/>
        </p:nvCxnSpPr>
        <p:spPr>
          <a:xfrm>
            <a:off x="6532573" y="2269497"/>
            <a:ext cx="557727" cy="0"/>
          </a:xfrm>
          <a:prstGeom prst="lin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正方形/長方形 177"/>
          <p:cNvSpPr/>
          <p:nvPr/>
        </p:nvSpPr>
        <p:spPr>
          <a:xfrm>
            <a:off x="6626032" y="2165657"/>
            <a:ext cx="356765" cy="2076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 smtClean="0">
                <a:latin typeface="HGP創英角ｺﾞｼｯｸUB" pitchFamily="50" charset="-128"/>
                <a:ea typeface="HGP創英角ｺﾞｼｯｸUB" pitchFamily="50" charset="-128"/>
              </a:rPr>
              <a:t>？</a:t>
            </a:r>
            <a:endParaRPr kumimoji="1" lang="ja-JP" altLang="en-US" sz="10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cxnSp>
        <p:nvCxnSpPr>
          <p:cNvPr id="180" name="直線コネクタ 179"/>
          <p:cNvCxnSpPr/>
          <p:nvPr/>
        </p:nvCxnSpPr>
        <p:spPr>
          <a:xfrm>
            <a:off x="7678876" y="2269497"/>
            <a:ext cx="557727" cy="0"/>
          </a:xfrm>
          <a:prstGeom prst="line">
            <a:avLst/>
          </a:prstGeom>
          <a:solidFill>
            <a:srgbClr val="00B0F0"/>
          </a:solidFill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正方形/長方形 180"/>
          <p:cNvSpPr/>
          <p:nvPr/>
        </p:nvSpPr>
        <p:spPr>
          <a:xfrm>
            <a:off x="7772335" y="2165657"/>
            <a:ext cx="356765" cy="20768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 smtClean="0">
                <a:latin typeface="HGP創英角ｺﾞｼｯｸUB" pitchFamily="50" charset="-128"/>
                <a:ea typeface="HGP創英角ｺﾞｼｯｸUB" pitchFamily="50" charset="-128"/>
              </a:rPr>
              <a:t>？</a:t>
            </a:r>
            <a:endParaRPr kumimoji="1" lang="ja-JP" altLang="en-US" sz="10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cxnSp>
        <p:nvCxnSpPr>
          <p:cNvPr id="183" name="直線コネクタ 182"/>
          <p:cNvCxnSpPr/>
          <p:nvPr/>
        </p:nvCxnSpPr>
        <p:spPr>
          <a:xfrm>
            <a:off x="5481760" y="2608765"/>
            <a:ext cx="557727" cy="0"/>
          </a:xfrm>
          <a:prstGeom prst="lin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正方形/長方形 183"/>
          <p:cNvSpPr/>
          <p:nvPr/>
        </p:nvSpPr>
        <p:spPr>
          <a:xfrm>
            <a:off x="5575219" y="2504925"/>
            <a:ext cx="356765" cy="20768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 smtClean="0">
                <a:latin typeface="HGP創英角ｺﾞｼｯｸUB" pitchFamily="50" charset="-128"/>
                <a:ea typeface="HGP創英角ｺﾞｼｯｸUB" pitchFamily="50" charset="-128"/>
              </a:rPr>
              <a:t>？</a:t>
            </a:r>
            <a:endParaRPr kumimoji="1" lang="ja-JP" altLang="en-US" sz="10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cxnSp>
        <p:nvCxnSpPr>
          <p:cNvPr id="186" name="直線コネクタ 185"/>
          <p:cNvCxnSpPr/>
          <p:nvPr/>
        </p:nvCxnSpPr>
        <p:spPr>
          <a:xfrm>
            <a:off x="6526451" y="2608765"/>
            <a:ext cx="557727" cy="0"/>
          </a:xfrm>
          <a:prstGeom prst="line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正方形/長方形 186"/>
          <p:cNvSpPr/>
          <p:nvPr/>
        </p:nvSpPr>
        <p:spPr>
          <a:xfrm>
            <a:off x="6619910" y="2504925"/>
            <a:ext cx="356765" cy="20768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 smtClean="0">
                <a:latin typeface="HGP創英角ｺﾞｼｯｸUB" pitchFamily="50" charset="-128"/>
                <a:ea typeface="HGP創英角ｺﾞｼｯｸUB" pitchFamily="50" charset="-128"/>
              </a:rPr>
              <a:t>？</a:t>
            </a:r>
            <a:endParaRPr kumimoji="1" lang="ja-JP" altLang="en-US" sz="10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cxnSp>
        <p:nvCxnSpPr>
          <p:cNvPr id="189" name="直線コネクタ 188"/>
          <p:cNvCxnSpPr/>
          <p:nvPr/>
        </p:nvCxnSpPr>
        <p:spPr>
          <a:xfrm>
            <a:off x="7684156" y="2608765"/>
            <a:ext cx="557727" cy="0"/>
          </a:xfrm>
          <a:prstGeom prst="line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正方形/長方形 189"/>
          <p:cNvSpPr/>
          <p:nvPr/>
        </p:nvSpPr>
        <p:spPr>
          <a:xfrm>
            <a:off x="7777615" y="2504925"/>
            <a:ext cx="356765" cy="20768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 smtClean="0">
                <a:latin typeface="HGP創英角ｺﾞｼｯｸUB" pitchFamily="50" charset="-128"/>
                <a:ea typeface="HGP創英角ｺﾞｼｯｸUB" pitchFamily="50" charset="-128"/>
              </a:rPr>
              <a:t>？</a:t>
            </a:r>
            <a:endParaRPr kumimoji="1" lang="ja-JP" altLang="en-US" sz="10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91" name="正方形/長方形 190"/>
          <p:cNvSpPr/>
          <p:nvPr/>
        </p:nvSpPr>
        <p:spPr>
          <a:xfrm>
            <a:off x="4702629" y="5908431"/>
            <a:ext cx="4109775" cy="47182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［語群</a:t>
            </a:r>
            <a:r>
              <a:rPr kumimoji="1" lang="ja-JP" altLang="en-US" sz="10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］　</a:t>
            </a:r>
            <a:r>
              <a:rPr lang="ja-JP" altLang="en-US" sz="10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10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携帯電話（ＰＨＳ含む）　　スマートフォン　　　タブレット</a:t>
            </a:r>
            <a:r>
              <a:rPr lang="ja-JP" altLang="en-US" sz="10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10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kumimoji="1" lang="ja-JP" altLang="en-US" sz="10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ＦＡＸ　　　　　　</a:t>
            </a:r>
            <a:endParaRPr kumimoji="1" lang="en-US" altLang="ja-JP" sz="1000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10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10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　　　</a:t>
            </a:r>
            <a:r>
              <a:rPr kumimoji="1" lang="ja-JP" altLang="en-US" sz="10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固定電話　　　パソコン</a:t>
            </a:r>
            <a:endParaRPr kumimoji="1" lang="ja-JP" altLang="en-US" sz="16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grpSp>
        <p:nvGrpSpPr>
          <p:cNvPr id="2048" name="グループ化 2047"/>
          <p:cNvGrpSpPr/>
          <p:nvPr/>
        </p:nvGrpSpPr>
        <p:grpSpPr>
          <a:xfrm>
            <a:off x="6891885" y="3438293"/>
            <a:ext cx="1549588" cy="1821336"/>
            <a:chOff x="6891885" y="3438293"/>
            <a:chExt cx="1549588" cy="1821336"/>
          </a:xfrm>
        </p:grpSpPr>
        <p:sp>
          <p:nvSpPr>
            <p:cNvPr id="29" name="フリーフォーム 28"/>
            <p:cNvSpPr/>
            <p:nvPr/>
          </p:nvSpPr>
          <p:spPr>
            <a:xfrm>
              <a:off x="6891885" y="3573475"/>
              <a:ext cx="1411833" cy="1686154"/>
            </a:xfrm>
            <a:custGeom>
              <a:avLst/>
              <a:gdLst>
                <a:gd name="connsiteX0" fmla="*/ 0 w 1411833"/>
                <a:gd name="connsiteY0" fmla="*/ 1686154 h 1686154"/>
                <a:gd name="connsiteX1" fmla="*/ 362102 w 1411833"/>
                <a:gd name="connsiteY1" fmla="*/ 713232 h 1686154"/>
                <a:gd name="connsiteX2" fmla="*/ 541325 w 1411833"/>
                <a:gd name="connsiteY2" fmla="*/ 398679 h 1686154"/>
                <a:gd name="connsiteX3" fmla="*/ 716889 w 1411833"/>
                <a:gd name="connsiteY3" fmla="*/ 369418 h 1686154"/>
                <a:gd name="connsiteX4" fmla="*/ 859536 w 1411833"/>
                <a:gd name="connsiteY4" fmla="*/ 201168 h 1686154"/>
                <a:gd name="connsiteX5" fmla="*/ 1082649 w 1411833"/>
                <a:gd name="connsiteY5" fmla="*/ 182880 h 1686154"/>
                <a:gd name="connsiteX6" fmla="*/ 1411833 w 1411833"/>
                <a:gd name="connsiteY6" fmla="*/ 0 h 168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1833" h="1686154">
                  <a:moveTo>
                    <a:pt x="0" y="1686154"/>
                  </a:moveTo>
                  <a:lnTo>
                    <a:pt x="362102" y="713232"/>
                  </a:lnTo>
                  <a:lnTo>
                    <a:pt x="541325" y="398679"/>
                  </a:lnTo>
                  <a:lnTo>
                    <a:pt x="716889" y="369418"/>
                  </a:lnTo>
                  <a:lnTo>
                    <a:pt x="859536" y="201168"/>
                  </a:lnTo>
                  <a:lnTo>
                    <a:pt x="1082649" y="182880"/>
                  </a:lnTo>
                  <a:lnTo>
                    <a:pt x="1411833" y="0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/>
            <p:cNvSpPr/>
            <p:nvPr/>
          </p:nvSpPr>
          <p:spPr>
            <a:xfrm>
              <a:off x="8296507" y="3438293"/>
              <a:ext cx="144966" cy="137531"/>
            </a:xfrm>
            <a:custGeom>
              <a:avLst/>
              <a:gdLst>
                <a:gd name="connsiteX0" fmla="*/ 0 w 144966"/>
                <a:gd name="connsiteY0" fmla="*/ 137531 h 137531"/>
                <a:gd name="connsiteX1" fmla="*/ 144966 w 144966"/>
                <a:gd name="connsiteY1" fmla="*/ 0 h 13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966" h="137531">
                  <a:moveTo>
                    <a:pt x="0" y="137531"/>
                  </a:moveTo>
                  <a:lnTo>
                    <a:pt x="144966" y="0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92" name="直線コネクタ 191"/>
          <p:cNvCxnSpPr/>
          <p:nvPr/>
        </p:nvCxnSpPr>
        <p:spPr>
          <a:xfrm>
            <a:off x="5124389" y="2860231"/>
            <a:ext cx="3419061" cy="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テキスト ボックス 192"/>
          <p:cNvSpPr txBox="1"/>
          <p:nvPr/>
        </p:nvSpPr>
        <p:spPr>
          <a:xfrm>
            <a:off x="7075552" y="2905479"/>
            <a:ext cx="9366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rgbClr val="FF3399"/>
                </a:solidFill>
                <a:latin typeface="HGP創英角ｺﾞｼｯｸUB" pitchFamily="50" charset="-128"/>
                <a:ea typeface="HGP創英角ｺﾞｼｯｸUB" pitchFamily="50" charset="-128"/>
              </a:rPr>
              <a:t>携帯電話</a:t>
            </a:r>
            <a:endParaRPr kumimoji="1" lang="ja-JP" altLang="en-US" dirty="0">
              <a:solidFill>
                <a:srgbClr val="FF3399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94" name="テキスト ボックス 193"/>
          <p:cNvSpPr txBox="1"/>
          <p:nvPr/>
        </p:nvSpPr>
        <p:spPr>
          <a:xfrm>
            <a:off x="6959996" y="3237075"/>
            <a:ext cx="9366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chemeClr val="accent6">
                    <a:lumMod val="60000"/>
                    <a:lumOff val="4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固定電話</a:t>
            </a:r>
            <a:endParaRPr kumimoji="1" lang="ja-JP" altLang="en-US" dirty="0">
              <a:solidFill>
                <a:schemeClr val="accent6">
                  <a:lumMod val="60000"/>
                  <a:lumOff val="40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95" name="テキスト ボックス 194"/>
          <p:cNvSpPr txBox="1"/>
          <p:nvPr/>
        </p:nvSpPr>
        <p:spPr>
          <a:xfrm>
            <a:off x="5583371" y="3664130"/>
            <a:ext cx="9366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rgbClr val="00B0F0"/>
                </a:solidFill>
                <a:latin typeface="HGP創英角ｺﾞｼｯｸUB" pitchFamily="50" charset="-128"/>
                <a:ea typeface="HGP創英角ｺﾞｼｯｸUB" pitchFamily="50" charset="-128"/>
              </a:rPr>
              <a:t>パソコン</a:t>
            </a:r>
            <a:endParaRPr kumimoji="1" lang="ja-JP" altLang="en-US" dirty="0">
              <a:solidFill>
                <a:srgbClr val="00B0F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96" name="テキスト ボックス 195"/>
          <p:cNvSpPr txBox="1"/>
          <p:nvPr/>
        </p:nvSpPr>
        <p:spPr>
          <a:xfrm>
            <a:off x="5940089" y="4297178"/>
            <a:ext cx="9366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 smtClean="0">
                <a:solidFill>
                  <a:schemeClr val="accent6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ＦＡＸ</a:t>
            </a:r>
            <a:endParaRPr kumimoji="1" lang="ja-JP" altLang="en-US" dirty="0">
              <a:solidFill>
                <a:schemeClr val="accent6">
                  <a:lumMod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97" name="テキスト ボックス 196"/>
          <p:cNvSpPr txBox="1"/>
          <p:nvPr/>
        </p:nvSpPr>
        <p:spPr>
          <a:xfrm>
            <a:off x="7291592" y="4066066"/>
            <a:ext cx="9366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rgbClr val="FFFF00"/>
                </a:solidFill>
                <a:latin typeface="HGP創英角ｺﾞｼｯｸUB" pitchFamily="50" charset="-128"/>
                <a:ea typeface="HGP創英角ｺﾞｼｯｸUB" pitchFamily="50" charset="-128"/>
              </a:rPr>
              <a:t>スマートフォン</a:t>
            </a:r>
            <a:endParaRPr kumimoji="1" lang="ja-JP" altLang="en-US" dirty="0">
              <a:solidFill>
                <a:srgbClr val="FFFF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98" name="テキスト ボックス 197"/>
          <p:cNvSpPr txBox="1"/>
          <p:nvPr/>
        </p:nvSpPr>
        <p:spPr>
          <a:xfrm>
            <a:off x="7226277" y="5096022"/>
            <a:ext cx="9366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solidFill>
                  <a:srgbClr val="92D050"/>
                </a:solidFill>
                <a:latin typeface="HGP創英角ｺﾞｼｯｸUB" pitchFamily="50" charset="-128"/>
                <a:ea typeface="HGP創英角ｺﾞｼｯｸUB" pitchFamily="50" charset="-128"/>
              </a:rPr>
              <a:t>タブレット</a:t>
            </a:r>
            <a:endParaRPr kumimoji="1" lang="ja-JP" altLang="en-US" dirty="0">
              <a:solidFill>
                <a:srgbClr val="92D05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4552183" y="2522055"/>
            <a:ext cx="618879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ja-JP" altLang="en-US" dirty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％</a:t>
            </a:r>
            <a:endParaRPr lang="ja-JP" altLang="en-US" sz="2000" dirty="0">
              <a:solidFill>
                <a:prstClr val="black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120" name="角丸四角形 119"/>
          <p:cNvSpPr/>
          <p:nvPr/>
        </p:nvSpPr>
        <p:spPr>
          <a:xfrm>
            <a:off x="8722760" y="924675"/>
            <a:ext cx="287676" cy="26712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ysClr val="windowText" lastClr="000000"/>
                </a:solidFill>
                <a:latin typeface="HG創英角ｺﾞｼｯｸUB" pitchFamily="49" charset="-128"/>
                <a:ea typeface="HG創英角ｺﾞｼｯｸUB" pitchFamily="49" charset="-128"/>
              </a:rPr>
              <a:t>８</a:t>
            </a:r>
            <a:endParaRPr kumimoji="1" lang="ja-JP" altLang="en-US" sz="1400" dirty="0">
              <a:solidFill>
                <a:sysClr val="windowText" lastClr="000000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72528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2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41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541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541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541" fill="hold"/>
                                        <p:tgtEl>
                                          <p:spTgt spid="1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541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541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1541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54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541" fill="hold"/>
                                        <p:tgtEl>
                                          <p:spTgt spid="1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1541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1" dur="1541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</p:childTnLst>
        </p:cTn>
      </p:par>
    </p:tnLst>
    <p:bldLst>
      <p:bldP spid="83" grpId="0" animBg="1"/>
      <p:bldP spid="149" grpId="0" animBg="1"/>
      <p:bldP spid="150" grpId="0" animBg="1"/>
      <p:bldP spid="151" grpId="0" animBg="1"/>
      <p:bldP spid="152" grpId="0" animBg="1"/>
      <p:bldP spid="21" grpId="0" animBg="1"/>
      <p:bldP spid="22" grpId="0" animBg="1"/>
      <p:bldP spid="26" grpId="0" animBg="1"/>
      <p:bldP spid="27" grpId="0" animBg="1"/>
      <p:bldP spid="28" grpId="0" animBg="1"/>
      <p:bldP spid="193" grpId="0"/>
      <p:bldP spid="194" grpId="0"/>
      <p:bldP spid="195" grpId="0"/>
      <p:bldP spid="196" grpId="0"/>
      <p:bldP spid="197" grpId="0"/>
      <p:bldP spid="1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5636525" y="2197290"/>
            <a:ext cx="3452884" cy="2367886"/>
          </a:xfrm>
          <a:prstGeom prst="roundRect">
            <a:avLst>
              <a:gd name="adj" fmla="val 4851"/>
            </a:avLst>
          </a:prstGeom>
          <a:solidFill>
            <a:srgbClr val="EEECE1">
              <a:alpha val="3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175096" y="2295708"/>
            <a:ext cx="1760707" cy="1225685"/>
          </a:xfrm>
          <a:prstGeom prst="roundRect">
            <a:avLst>
              <a:gd name="adj" fmla="val 6350"/>
            </a:avLst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-10633"/>
            <a:ext cx="9144000" cy="144016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4" name="フローチャート : 書類 3"/>
          <p:cNvSpPr/>
          <p:nvPr/>
        </p:nvSpPr>
        <p:spPr>
          <a:xfrm>
            <a:off x="458855" y="284697"/>
            <a:ext cx="1952905" cy="927461"/>
          </a:xfrm>
          <a:prstGeom prst="flowChartDocumen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1716247" cy="91990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649139" y="395953"/>
            <a:ext cx="1690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prstClr val="black"/>
                </a:solidFill>
                <a:latin typeface="UD デジタル 教科書体 NP-B" pitchFamily="18" charset="-128"/>
                <a:ea typeface="UD デジタル 教科書体 NP-B" pitchFamily="18" charset="-128"/>
              </a:rPr>
              <a:t>File01</a:t>
            </a:r>
            <a:endParaRPr lang="ja-JP" altLang="en-US" sz="3200" dirty="0">
              <a:solidFill>
                <a:prstClr val="black"/>
              </a:solidFill>
              <a:latin typeface="UD デジタル 教科書体 NP-B" pitchFamily="18" charset="-128"/>
              <a:ea typeface="UD デジタル 教科書体 NP-B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699792" y="334397"/>
            <a:ext cx="518457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prstClr val="white"/>
                </a:solidFill>
                <a:latin typeface="UD デジタル 教科書体 N-B" pitchFamily="17" charset="-128"/>
                <a:ea typeface="UD デジタル 教科書体 N-B" pitchFamily="17" charset="-128"/>
              </a:rPr>
              <a:t>現代社会</a:t>
            </a:r>
            <a:r>
              <a:rPr lang="ja-JP" altLang="en-US" sz="3600" dirty="0" smtClean="0">
                <a:solidFill>
                  <a:prstClr val="white"/>
                </a:solidFill>
                <a:latin typeface="UD デジタル 教科書体 N-B" pitchFamily="17" charset="-128"/>
                <a:ea typeface="UD デジタル 教科書体 N-B" pitchFamily="17" charset="-128"/>
              </a:rPr>
              <a:t>の特色</a:t>
            </a:r>
            <a:endParaRPr lang="ja-JP" altLang="en-US" sz="3600" dirty="0">
              <a:solidFill>
                <a:prstClr val="white"/>
              </a:solidFill>
              <a:latin typeface="UD デジタル 教科書体 N-B" pitchFamily="17" charset="-128"/>
              <a:ea typeface="UD デジタル 教科書体 N-B" pitchFamily="17" charset="-128"/>
            </a:endParaRPr>
          </a:p>
        </p:txBody>
      </p:sp>
      <p:pic>
        <p:nvPicPr>
          <p:cNvPr id="12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96536" y="2883403"/>
            <a:ext cx="609600" cy="609600"/>
          </a:xfrm>
          <a:prstGeom prst="rect">
            <a:avLst/>
          </a:prstGeom>
        </p:spPr>
      </p:pic>
      <p:pic>
        <p:nvPicPr>
          <p:cNvPr id="15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96536" y="3520244"/>
            <a:ext cx="609600" cy="609600"/>
          </a:xfrm>
          <a:prstGeom prst="rect">
            <a:avLst/>
          </a:prstGeom>
        </p:spPr>
      </p:pic>
      <p:sp>
        <p:nvSpPr>
          <p:cNvPr id="23" name="角丸四角形 22"/>
          <p:cNvSpPr/>
          <p:nvPr/>
        </p:nvSpPr>
        <p:spPr>
          <a:xfrm>
            <a:off x="179513" y="1556010"/>
            <a:ext cx="720080" cy="529607"/>
          </a:xfrm>
          <a:prstGeom prst="roundRect">
            <a:avLst>
              <a:gd name="adj" fmla="val 10988"/>
            </a:avLst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00" dirty="0">
              <a:solidFill>
                <a:prstClr val="white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60209" y="1546428"/>
            <a:ext cx="56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prstClr val="white"/>
                </a:solidFill>
                <a:latin typeface="HG創英角ｺﾞｼｯｸUB" pitchFamily="49" charset="-128"/>
                <a:ea typeface="HG創英角ｺﾞｼｯｸUB" pitchFamily="49" charset="-128"/>
              </a:rPr>
              <a:t>２</a:t>
            </a:r>
            <a:endParaRPr lang="en-US" altLang="ja-JP" sz="1100" dirty="0" smtClean="0">
              <a:solidFill>
                <a:prstClr val="white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140395" y="1546428"/>
            <a:ext cx="5002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  <a:cs typeface="Ebrima" pitchFamily="2" charset="0"/>
              </a:rPr>
              <a:t>グローバル</a:t>
            </a:r>
            <a:r>
              <a:rPr lang="ja-JP" altLang="en-US" sz="28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  <a:cs typeface="Ebrima" pitchFamily="2" charset="0"/>
              </a:rPr>
              <a:t>化が進む現代</a:t>
            </a:r>
            <a:endParaRPr lang="en-US" altLang="ja-JP" sz="2800" dirty="0" smtClean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  <a:cs typeface="Ebrima" pitchFamily="2" charset="0"/>
            </a:endParaRPr>
          </a:p>
        </p:txBody>
      </p:sp>
      <p:pic>
        <p:nvPicPr>
          <p:cNvPr id="63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34198" y="5323633"/>
            <a:ext cx="609600" cy="609600"/>
          </a:xfrm>
          <a:prstGeom prst="rect">
            <a:avLst/>
          </a:prstGeom>
        </p:spPr>
      </p:pic>
      <p:pic>
        <p:nvPicPr>
          <p:cNvPr id="64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34198" y="4570774"/>
            <a:ext cx="609600" cy="609600"/>
          </a:xfrm>
          <a:prstGeom prst="rect">
            <a:avLst/>
          </a:prstGeom>
        </p:spPr>
      </p:pic>
      <p:pic>
        <p:nvPicPr>
          <p:cNvPr id="65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26286" y="4570774"/>
            <a:ext cx="609600" cy="609600"/>
          </a:xfrm>
          <a:prstGeom prst="rect">
            <a:avLst/>
          </a:prstGeom>
        </p:spPr>
      </p:pic>
      <p:pic>
        <p:nvPicPr>
          <p:cNvPr id="66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34198" y="2462585"/>
            <a:ext cx="609600" cy="609600"/>
          </a:xfrm>
          <a:prstGeom prst="rect">
            <a:avLst/>
          </a:prstGeom>
        </p:spPr>
      </p:pic>
      <p:pic>
        <p:nvPicPr>
          <p:cNvPr id="67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34198" y="3215444"/>
            <a:ext cx="609600" cy="609600"/>
          </a:xfrm>
          <a:prstGeom prst="rect">
            <a:avLst/>
          </a:prstGeom>
        </p:spPr>
      </p:pic>
      <p:pic>
        <p:nvPicPr>
          <p:cNvPr id="68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34198" y="3825044"/>
            <a:ext cx="609600" cy="609600"/>
          </a:xfrm>
          <a:prstGeom prst="rect">
            <a:avLst/>
          </a:prstGeom>
        </p:spPr>
      </p:pic>
      <p:pic>
        <p:nvPicPr>
          <p:cNvPr id="69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26286" y="2462585"/>
            <a:ext cx="609600" cy="609600"/>
          </a:xfrm>
          <a:prstGeom prst="rect">
            <a:avLst/>
          </a:prstGeom>
        </p:spPr>
      </p:pic>
      <p:pic>
        <p:nvPicPr>
          <p:cNvPr id="70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26286" y="3215444"/>
            <a:ext cx="609600" cy="609600"/>
          </a:xfrm>
          <a:prstGeom prst="rect">
            <a:avLst/>
          </a:prstGeom>
        </p:spPr>
      </p:pic>
      <p:pic>
        <p:nvPicPr>
          <p:cNvPr id="71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26286" y="3825044"/>
            <a:ext cx="609600" cy="609600"/>
          </a:xfrm>
          <a:prstGeom prst="rect">
            <a:avLst/>
          </a:prstGeom>
        </p:spPr>
      </p:pic>
      <p:pic>
        <p:nvPicPr>
          <p:cNvPr id="72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52660" y="4466729"/>
            <a:ext cx="609600" cy="609600"/>
          </a:xfrm>
          <a:prstGeom prst="rect">
            <a:avLst/>
          </a:prstGeom>
        </p:spPr>
      </p:pic>
      <p:pic>
        <p:nvPicPr>
          <p:cNvPr id="73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52660" y="5103570"/>
            <a:ext cx="609600" cy="609600"/>
          </a:xfrm>
          <a:prstGeom prst="rect">
            <a:avLst/>
          </a:prstGeom>
        </p:spPr>
      </p:pic>
      <p:pic>
        <p:nvPicPr>
          <p:cNvPr id="142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07383" y="5677130"/>
            <a:ext cx="609600" cy="609600"/>
          </a:xfrm>
          <a:prstGeom prst="rect">
            <a:avLst/>
          </a:prstGeom>
        </p:spPr>
      </p:pic>
      <p:pic>
        <p:nvPicPr>
          <p:cNvPr id="143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07383" y="6313971"/>
            <a:ext cx="609600" cy="609600"/>
          </a:xfrm>
          <a:prstGeom prst="rect">
            <a:avLst/>
          </a:prstGeom>
        </p:spPr>
      </p:pic>
      <p:pic>
        <p:nvPicPr>
          <p:cNvPr id="80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28584" y="2142865"/>
            <a:ext cx="609600" cy="609600"/>
          </a:xfrm>
          <a:prstGeom prst="rect">
            <a:avLst/>
          </a:prstGeom>
        </p:spPr>
      </p:pic>
      <p:pic>
        <p:nvPicPr>
          <p:cNvPr id="81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28584" y="2779706"/>
            <a:ext cx="609600" cy="60960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5787959" y="2296453"/>
            <a:ext cx="3142032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5952985" y="2378568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z="240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国際分業</a:t>
            </a:r>
            <a:endParaRPr lang="ja-JP" altLang="en-US" sz="1200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49" name="正方形/長方形 148"/>
          <p:cNvSpPr/>
          <p:nvPr/>
        </p:nvSpPr>
        <p:spPr>
          <a:xfrm>
            <a:off x="5793340" y="2302450"/>
            <a:ext cx="3123003" cy="639804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ja-JP" altLang="en-US" sz="1200" dirty="0">
                <a:solidFill>
                  <a:prstClr val="white"/>
                </a:solidFill>
                <a:latin typeface="HGP創英角ｺﾞｼｯｸUB" pitchFamily="50" charset="-128"/>
                <a:ea typeface="HGP創英角ｺﾞｼｯｸUB" pitchFamily="50" charset="-128"/>
              </a:rPr>
              <a:t>さまざま</a:t>
            </a:r>
            <a:r>
              <a:rPr lang="ja-JP" altLang="en-US" sz="1200" dirty="0" smtClean="0">
                <a:solidFill>
                  <a:prstClr val="white"/>
                </a:solidFill>
                <a:latin typeface="HGP創英角ｺﾞｼｯｸUB" pitchFamily="50" charset="-128"/>
                <a:ea typeface="HGP創英角ｺﾞｼｯｸUB" pitchFamily="50" charset="-128"/>
              </a:rPr>
              <a:t>な国で生産した部品を一か所に集めて組み立てを行うモノの</a:t>
            </a:r>
            <a:r>
              <a:rPr lang="ja-JP" altLang="en-US" sz="1200" dirty="0" smtClean="0">
                <a:solidFill>
                  <a:prstClr val="white"/>
                </a:solidFill>
                <a:latin typeface="HGP創英角ｺﾞｼｯｸUB" pitchFamily="50" charset="-128"/>
                <a:ea typeface="HGP創英角ｺﾞｼｯｸUB" pitchFamily="50" charset="-128"/>
              </a:rPr>
              <a:t>作り方</a:t>
            </a:r>
            <a:endParaRPr lang="en-US" altLang="ja-JP" sz="1200" dirty="0" smtClean="0">
              <a:solidFill>
                <a:prstClr val="white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2" name="Picture 2" descr="航空機メーカー【三菱重工】【川崎重工】【富士重工】【IHI】の実態は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896" y="3816848"/>
            <a:ext cx="2305808" cy="117211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多文化共生・やさしい日本語｜公益財団法人 山口県国際交流協会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805" y="1461741"/>
            <a:ext cx="2373550" cy="70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233462" y="2412441"/>
            <a:ext cx="1546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400" dirty="0" smtClean="0">
                <a:solidFill>
                  <a:srgbClr val="FFFF00"/>
                </a:solidFill>
                <a:latin typeface="HGP創英角ｺﾞｼｯｸUB" pitchFamily="50" charset="-128"/>
                <a:ea typeface="HGP創英角ｺﾞｼｯｸUB" pitchFamily="50" charset="-128"/>
              </a:rPr>
              <a:t>交通や情報通信技術の発達</a:t>
            </a:r>
            <a:r>
              <a:rPr kumimoji="1" lang="ja-JP" altLang="en-US" sz="14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で人・モノ・カネの移動が容易になった。</a:t>
            </a:r>
            <a:endParaRPr kumimoji="1" lang="ja-JP" altLang="en-US" sz="14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1" name="右矢印 10"/>
          <p:cNvSpPr/>
          <p:nvPr/>
        </p:nvSpPr>
        <p:spPr>
          <a:xfrm>
            <a:off x="1994162" y="2762637"/>
            <a:ext cx="398834" cy="3307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角丸四角形 99"/>
          <p:cNvSpPr/>
          <p:nvPr/>
        </p:nvSpPr>
        <p:spPr>
          <a:xfrm>
            <a:off x="2461096" y="2295708"/>
            <a:ext cx="2714017" cy="1225685"/>
          </a:xfrm>
          <a:prstGeom prst="roundRect">
            <a:avLst>
              <a:gd name="adj" fmla="val 635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87213" y="2673049"/>
            <a:ext cx="2461441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z="240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グローバル化</a:t>
            </a:r>
            <a:endParaRPr lang="ja-JP" altLang="en-US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01" name="角丸四角形 100"/>
          <p:cNvSpPr/>
          <p:nvPr/>
        </p:nvSpPr>
        <p:spPr>
          <a:xfrm>
            <a:off x="2470823" y="2295708"/>
            <a:ext cx="2704290" cy="1225685"/>
          </a:xfrm>
          <a:prstGeom prst="roundRect">
            <a:avLst>
              <a:gd name="adj" fmla="val 635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世界の多くの地域や人々が結びつき、互いに影響しあいながら</a:t>
            </a:r>
            <a:r>
              <a:rPr kumimoji="1" lang="ja-JP" altLang="en-US" sz="1600" dirty="0" smtClean="0">
                <a:solidFill>
                  <a:srgbClr val="FFFF00"/>
                </a:solidFill>
                <a:latin typeface="HGP創英角ｺﾞｼｯｸUB" pitchFamily="50" charset="-128"/>
                <a:ea typeface="HGP創英角ｺﾞｼｯｸUB" pitchFamily="50" charset="-128"/>
              </a:rPr>
              <a:t>一体化</a:t>
            </a:r>
            <a:r>
              <a:rPr kumimoji="1"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を強める流れ</a:t>
            </a:r>
            <a:endParaRPr kumimoji="1" lang="ja-JP" altLang="en-US" sz="14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02" name="正方形/長方形 101"/>
          <p:cNvSpPr/>
          <p:nvPr/>
        </p:nvSpPr>
        <p:spPr>
          <a:xfrm>
            <a:off x="648905" y="4046567"/>
            <a:ext cx="2409645" cy="21336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3" name="グループ化 102"/>
          <p:cNvGrpSpPr/>
          <p:nvPr/>
        </p:nvGrpSpPr>
        <p:grpSpPr>
          <a:xfrm>
            <a:off x="919200" y="4052318"/>
            <a:ext cx="1972574" cy="2110596"/>
            <a:chOff x="6550325" y="4198189"/>
            <a:chExt cx="1972574" cy="2110596"/>
          </a:xfrm>
        </p:grpSpPr>
        <p:cxnSp>
          <p:nvCxnSpPr>
            <p:cNvPr id="104" name="直線コネクタ 103"/>
            <p:cNvCxnSpPr/>
            <p:nvPr/>
          </p:nvCxnSpPr>
          <p:spPr>
            <a:xfrm flipV="1">
              <a:off x="6550325" y="4198189"/>
              <a:ext cx="0" cy="2104845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コネクタ 104"/>
            <p:cNvCxnSpPr/>
            <p:nvPr/>
          </p:nvCxnSpPr>
          <p:spPr>
            <a:xfrm flipV="1">
              <a:off x="6763110" y="4203940"/>
              <a:ext cx="0" cy="2104845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コネクタ 105"/>
            <p:cNvCxnSpPr/>
            <p:nvPr/>
          </p:nvCxnSpPr>
          <p:spPr>
            <a:xfrm flipV="1">
              <a:off x="6981646" y="4203940"/>
              <a:ext cx="0" cy="2104845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コネクタ 106"/>
            <p:cNvCxnSpPr/>
            <p:nvPr/>
          </p:nvCxnSpPr>
          <p:spPr>
            <a:xfrm flipV="1">
              <a:off x="7194431" y="4203940"/>
              <a:ext cx="0" cy="2104845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コネクタ 107"/>
            <p:cNvCxnSpPr/>
            <p:nvPr/>
          </p:nvCxnSpPr>
          <p:spPr>
            <a:xfrm flipV="1">
              <a:off x="7412967" y="4203940"/>
              <a:ext cx="0" cy="2104845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コネクタ 109"/>
            <p:cNvCxnSpPr/>
            <p:nvPr/>
          </p:nvCxnSpPr>
          <p:spPr>
            <a:xfrm flipV="1">
              <a:off x="7643005" y="4203940"/>
              <a:ext cx="0" cy="2104845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コネクタ 110"/>
            <p:cNvCxnSpPr/>
            <p:nvPr/>
          </p:nvCxnSpPr>
          <p:spPr>
            <a:xfrm flipV="1">
              <a:off x="7855790" y="4203940"/>
              <a:ext cx="0" cy="2104845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コネクタ 111"/>
            <p:cNvCxnSpPr/>
            <p:nvPr/>
          </p:nvCxnSpPr>
          <p:spPr>
            <a:xfrm flipV="1">
              <a:off x="8080076" y="4203940"/>
              <a:ext cx="0" cy="2104845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コネクタ 112"/>
            <p:cNvCxnSpPr/>
            <p:nvPr/>
          </p:nvCxnSpPr>
          <p:spPr>
            <a:xfrm flipV="1">
              <a:off x="8304363" y="4203940"/>
              <a:ext cx="0" cy="2104845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コネクタ 113"/>
            <p:cNvCxnSpPr/>
            <p:nvPr/>
          </p:nvCxnSpPr>
          <p:spPr>
            <a:xfrm flipV="1">
              <a:off x="8522899" y="4203940"/>
              <a:ext cx="0" cy="2104845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グループ化 114"/>
          <p:cNvGrpSpPr/>
          <p:nvPr/>
        </p:nvGrpSpPr>
        <p:grpSpPr>
          <a:xfrm>
            <a:off x="648905" y="4224846"/>
            <a:ext cx="2398144" cy="1610264"/>
            <a:chOff x="6280030" y="4370717"/>
            <a:chExt cx="2398144" cy="1610264"/>
          </a:xfrm>
        </p:grpSpPr>
        <p:cxnSp>
          <p:nvCxnSpPr>
            <p:cNvPr id="116" name="直線コネクタ 115"/>
            <p:cNvCxnSpPr/>
            <p:nvPr/>
          </p:nvCxnSpPr>
          <p:spPr>
            <a:xfrm>
              <a:off x="6280030" y="5980981"/>
              <a:ext cx="2398144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コネクタ 116"/>
            <p:cNvCxnSpPr/>
            <p:nvPr/>
          </p:nvCxnSpPr>
          <p:spPr>
            <a:xfrm>
              <a:off x="6280030" y="5653177"/>
              <a:ext cx="2398144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コネクタ 117"/>
            <p:cNvCxnSpPr/>
            <p:nvPr/>
          </p:nvCxnSpPr>
          <p:spPr>
            <a:xfrm>
              <a:off x="6280030" y="5319623"/>
              <a:ext cx="2398144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コネクタ 118"/>
            <p:cNvCxnSpPr/>
            <p:nvPr/>
          </p:nvCxnSpPr>
          <p:spPr>
            <a:xfrm>
              <a:off x="6280030" y="4997570"/>
              <a:ext cx="2398144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線コネクタ 119"/>
            <p:cNvCxnSpPr/>
            <p:nvPr/>
          </p:nvCxnSpPr>
          <p:spPr>
            <a:xfrm>
              <a:off x="6280030" y="4681268"/>
              <a:ext cx="2398144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線コネクタ 120"/>
            <p:cNvCxnSpPr/>
            <p:nvPr/>
          </p:nvCxnSpPr>
          <p:spPr>
            <a:xfrm>
              <a:off x="6280030" y="4370717"/>
              <a:ext cx="2398144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グループ化 121"/>
          <p:cNvGrpSpPr/>
          <p:nvPr/>
        </p:nvGrpSpPr>
        <p:grpSpPr>
          <a:xfrm>
            <a:off x="653370" y="4137371"/>
            <a:ext cx="2398294" cy="2009274"/>
            <a:chOff x="6489975" y="4283242"/>
            <a:chExt cx="2398294" cy="2009274"/>
          </a:xfrm>
        </p:grpSpPr>
        <p:sp>
          <p:nvSpPr>
            <p:cNvPr id="141" name="フリーフォーム 140"/>
            <p:cNvSpPr/>
            <p:nvPr/>
          </p:nvSpPr>
          <p:spPr>
            <a:xfrm>
              <a:off x="6489975" y="4997116"/>
              <a:ext cx="2229852" cy="1295400"/>
            </a:xfrm>
            <a:custGeom>
              <a:avLst/>
              <a:gdLst>
                <a:gd name="connsiteX0" fmla="*/ 0 w 2229852"/>
                <a:gd name="connsiteY0" fmla="*/ 1295400 h 1295400"/>
                <a:gd name="connsiteX1" fmla="*/ 272716 w 2229852"/>
                <a:gd name="connsiteY1" fmla="*/ 1255295 h 1295400"/>
                <a:gd name="connsiteX2" fmla="*/ 481263 w 2229852"/>
                <a:gd name="connsiteY2" fmla="*/ 1275347 h 1295400"/>
                <a:gd name="connsiteX3" fmla="*/ 701842 w 2229852"/>
                <a:gd name="connsiteY3" fmla="*/ 1223210 h 1295400"/>
                <a:gd name="connsiteX4" fmla="*/ 914400 w 2229852"/>
                <a:gd name="connsiteY4" fmla="*/ 1171073 h 1295400"/>
                <a:gd name="connsiteX5" fmla="*/ 1138989 w 2229852"/>
                <a:gd name="connsiteY5" fmla="*/ 1110916 h 1295400"/>
                <a:gd name="connsiteX6" fmla="*/ 1351547 w 2229852"/>
                <a:gd name="connsiteY6" fmla="*/ 1106905 h 1295400"/>
                <a:gd name="connsiteX7" fmla="*/ 1564105 w 2229852"/>
                <a:gd name="connsiteY7" fmla="*/ 1010652 h 1295400"/>
                <a:gd name="connsiteX8" fmla="*/ 1796716 w 2229852"/>
                <a:gd name="connsiteY8" fmla="*/ 882316 h 1295400"/>
                <a:gd name="connsiteX9" fmla="*/ 2009273 w 2229852"/>
                <a:gd name="connsiteY9" fmla="*/ 749968 h 1295400"/>
                <a:gd name="connsiteX10" fmla="*/ 2229852 w 2229852"/>
                <a:gd name="connsiteY10" fmla="*/ 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9852" h="1295400">
                  <a:moveTo>
                    <a:pt x="0" y="1295400"/>
                  </a:moveTo>
                  <a:lnTo>
                    <a:pt x="272716" y="1255295"/>
                  </a:lnTo>
                  <a:lnTo>
                    <a:pt x="481263" y="1275347"/>
                  </a:lnTo>
                  <a:lnTo>
                    <a:pt x="701842" y="1223210"/>
                  </a:lnTo>
                  <a:lnTo>
                    <a:pt x="914400" y="1171073"/>
                  </a:lnTo>
                  <a:lnTo>
                    <a:pt x="1138989" y="1110916"/>
                  </a:lnTo>
                  <a:lnTo>
                    <a:pt x="1351547" y="1106905"/>
                  </a:lnTo>
                  <a:lnTo>
                    <a:pt x="1564105" y="1010652"/>
                  </a:lnTo>
                  <a:lnTo>
                    <a:pt x="1796716" y="882316"/>
                  </a:lnTo>
                  <a:lnTo>
                    <a:pt x="2009273" y="749968"/>
                  </a:lnTo>
                  <a:lnTo>
                    <a:pt x="2229852" y="0"/>
                  </a:lnTo>
                </a:path>
              </a:pathLst>
            </a:cu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フリーフォーム 143"/>
            <p:cNvSpPr/>
            <p:nvPr/>
          </p:nvSpPr>
          <p:spPr>
            <a:xfrm>
              <a:off x="8711806" y="4283242"/>
              <a:ext cx="176463" cy="725905"/>
            </a:xfrm>
            <a:custGeom>
              <a:avLst/>
              <a:gdLst>
                <a:gd name="connsiteX0" fmla="*/ 0 w 176463"/>
                <a:gd name="connsiteY0" fmla="*/ 725905 h 725905"/>
                <a:gd name="connsiteX1" fmla="*/ 176463 w 176463"/>
                <a:gd name="connsiteY1" fmla="*/ 0 h 72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463" h="725905">
                  <a:moveTo>
                    <a:pt x="0" y="725905"/>
                  </a:moveTo>
                  <a:lnTo>
                    <a:pt x="176463" y="0"/>
                  </a:lnTo>
                </a:path>
              </a:pathLst>
            </a:cu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5" name="フリーフォーム 144"/>
          <p:cNvSpPr/>
          <p:nvPr/>
        </p:nvSpPr>
        <p:spPr>
          <a:xfrm>
            <a:off x="665401" y="4887340"/>
            <a:ext cx="2398295" cy="1279357"/>
          </a:xfrm>
          <a:custGeom>
            <a:avLst/>
            <a:gdLst>
              <a:gd name="connsiteX0" fmla="*/ 0 w 2398295"/>
              <a:gd name="connsiteY0" fmla="*/ 1279357 h 1279357"/>
              <a:gd name="connsiteX1" fmla="*/ 264695 w 2398295"/>
              <a:gd name="connsiteY1" fmla="*/ 1215189 h 1279357"/>
              <a:gd name="connsiteX2" fmla="*/ 461211 w 2398295"/>
              <a:gd name="connsiteY2" fmla="*/ 1134978 h 1279357"/>
              <a:gd name="connsiteX3" fmla="*/ 685800 w 2398295"/>
              <a:gd name="connsiteY3" fmla="*/ 1026694 h 1279357"/>
              <a:gd name="connsiteX4" fmla="*/ 898358 w 2398295"/>
              <a:gd name="connsiteY4" fmla="*/ 962526 h 1279357"/>
              <a:gd name="connsiteX5" fmla="*/ 1110916 w 2398295"/>
              <a:gd name="connsiteY5" fmla="*/ 581526 h 1279357"/>
              <a:gd name="connsiteX6" fmla="*/ 1339516 w 2398295"/>
              <a:gd name="connsiteY6" fmla="*/ 288757 h 1279357"/>
              <a:gd name="connsiteX7" fmla="*/ 1552074 w 2398295"/>
              <a:gd name="connsiteY7" fmla="*/ 112294 h 1279357"/>
              <a:gd name="connsiteX8" fmla="*/ 1784685 w 2398295"/>
              <a:gd name="connsiteY8" fmla="*/ 148389 h 1279357"/>
              <a:gd name="connsiteX9" fmla="*/ 2005263 w 2398295"/>
              <a:gd name="connsiteY9" fmla="*/ 204536 h 1279357"/>
              <a:gd name="connsiteX10" fmla="*/ 2221832 w 2398295"/>
              <a:gd name="connsiteY10" fmla="*/ 208547 h 1279357"/>
              <a:gd name="connsiteX11" fmla="*/ 2398295 w 2398295"/>
              <a:gd name="connsiteY11" fmla="*/ 0 h 127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98295" h="1279357">
                <a:moveTo>
                  <a:pt x="0" y="1279357"/>
                </a:moveTo>
                <a:lnTo>
                  <a:pt x="264695" y="1215189"/>
                </a:lnTo>
                <a:lnTo>
                  <a:pt x="461211" y="1134978"/>
                </a:lnTo>
                <a:lnTo>
                  <a:pt x="685800" y="1026694"/>
                </a:lnTo>
                <a:lnTo>
                  <a:pt x="898358" y="962526"/>
                </a:lnTo>
                <a:lnTo>
                  <a:pt x="1110916" y="581526"/>
                </a:lnTo>
                <a:lnTo>
                  <a:pt x="1339516" y="288757"/>
                </a:lnTo>
                <a:lnTo>
                  <a:pt x="1552074" y="112294"/>
                </a:lnTo>
                <a:lnTo>
                  <a:pt x="1784685" y="148389"/>
                </a:lnTo>
                <a:lnTo>
                  <a:pt x="2005263" y="204536"/>
                </a:lnTo>
                <a:lnTo>
                  <a:pt x="2221832" y="208547"/>
                </a:lnTo>
                <a:lnTo>
                  <a:pt x="2398295" y="0"/>
                </a:lnTo>
              </a:path>
            </a:pathLst>
          </a:custGeom>
          <a:noFill/>
          <a:ln w="38100">
            <a:solidFill>
              <a:srgbClr val="EA26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正方形/長方形 145"/>
          <p:cNvSpPr/>
          <p:nvPr/>
        </p:nvSpPr>
        <p:spPr>
          <a:xfrm>
            <a:off x="643593" y="3805614"/>
            <a:ext cx="2415740" cy="248193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dirty="0">
                <a:latin typeface="HGP創英角ｺﾞｼｯｸUB" pitchFamily="50" charset="-128"/>
                <a:ea typeface="HGP創英角ｺﾞｼｯｸUB" pitchFamily="50" charset="-128"/>
              </a:rPr>
              <a:t>旅行者数</a:t>
            </a:r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の推移</a:t>
            </a:r>
            <a:endParaRPr kumimoji="1" lang="ja-JP" altLang="en-US" sz="14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-81537" y="5660173"/>
            <a:ext cx="788416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altLang="ja-JP" sz="1600" dirty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500</a:t>
            </a:r>
            <a:endParaRPr lang="ja-JP" altLang="en-US" dirty="0">
              <a:solidFill>
                <a:prstClr val="black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148" name="テキスト ボックス 147"/>
          <p:cNvSpPr txBox="1"/>
          <p:nvPr/>
        </p:nvSpPr>
        <p:spPr>
          <a:xfrm>
            <a:off x="-81537" y="5334948"/>
            <a:ext cx="788416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altLang="ja-JP" sz="1600" dirty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10</a:t>
            </a:r>
            <a:r>
              <a:rPr lang="en-US" altLang="ja-JP" sz="1600" dirty="0" smtClean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00</a:t>
            </a:r>
            <a:endParaRPr lang="ja-JP" altLang="en-US" dirty="0">
              <a:solidFill>
                <a:prstClr val="black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151" name="テキスト ボックス 150"/>
          <p:cNvSpPr txBox="1"/>
          <p:nvPr/>
        </p:nvSpPr>
        <p:spPr>
          <a:xfrm>
            <a:off x="-81537" y="4990870"/>
            <a:ext cx="788416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altLang="ja-JP" sz="1600" dirty="0" smtClean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1500</a:t>
            </a:r>
            <a:endParaRPr lang="ja-JP" altLang="en-US" dirty="0">
              <a:solidFill>
                <a:prstClr val="black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152" name="テキスト ボックス 151"/>
          <p:cNvSpPr txBox="1"/>
          <p:nvPr/>
        </p:nvSpPr>
        <p:spPr>
          <a:xfrm>
            <a:off x="-81537" y="4670359"/>
            <a:ext cx="788416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altLang="ja-JP" sz="1600" dirty="0" smtClean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2000</a:t>
            </a:r>
            <a:endParaRPr lang="ja-JP" altLang="en-US" dirty="0">
              <a:solidFill>
                <a:prstClr val="black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153" name="テキスト ボックス 152"/>
          <p:cNvSpPr txBox="1"/>
          <p:nvPr/>
        </p:nvSpPr>
        <p:spPr>
          <a:xfrm>
            <a:off x="-81537" y="4354561"/>
            <a:ext cx="788416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altLang="ja-JP" sz="1600" dirty="0" smtClean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2</a:t>
            </a:r>
            <a:r>
              <a:rPr lang="en-US" altLang="ja-JP" sz="1600" dirty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5</a:t>
            </a:r>
            <a:r>
              <a:rPr lang="en-US" altLang="ja-JP" sz="1600" dirty="0" smtClean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00</a:t>
            </a:r>
            <a:endParaRPr lang="ja-JP" altLang="en-US" dirty="0">
              <a:solidFill>
                <a:prstClr val="black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154" name="テキスト ボックス 153"/>
          <p:cNvSpPr txBox="1"/>
          <p:nvPr/>
        </p:nvSpPr>
        <p:spPr>
          <a:xfrm>
            <a:off x="-81537" y="4034050"/>
            <a:ext cx="788416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altLang="ja-JP" sz="1600" dirty="0" smtClean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3000</a:t>
            </a:r>
            <a:endParaRPr lang="ja-JP" altLang="en-US" dirty="0">
              <a:solidFill>
                <a:prstClr val="black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155" name="テキスト ボックス 154"/>
          <p:cNvSpPr txBox="1"/>
          <p:nvPr/>
        </p:nvSpPr>
        <p:spPr>
          <a:xfrm>
            <a:off x="-81537" y="3760667"/>
            <a:ext cx="788416" cy="310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ja-JP" altLang="en-US" sz="1200" dirty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万人</a:t>
            </a:r>
            <a:endParaRPr lang="ja-JP" altLang="en-US" sz="1400" dirty="0">
              <a:solidFill>
                <a:prstClr val="black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156" name="円/楕円 155"/>
          <p:cNvSpPr/>
          <p:nvPr/>
        </p:nvSpPr>
        <p:spPr>
          <a:xfrm>
            <a:off x="2994959" y="4094841"/>
            <a:ext cx="111011" cy="11754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円/楕円 156"/>
          <p:cNvSpPr/>
          <p:nvPr/>
        </p:nvSpPr>
        <p:spPr>
          <a:xfrm>
            <a:off x="743238" y="4288648"/>
            <a:ext cx="1154191" cy="1154191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0C0">
                <a:alpha val="4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パイ 157"/>
          <p:cNvSpPr/>
          <p:nvPr/>
        </p:nvSpPr>
        <p:spPr>
          <a:xfrm>
            <a:off x="769675" y="4309824"/>
            <a:ext cx="1114926" cy="1102893"/>
          </a:xfrm>
          <a:prstGeom prst="pie">
            <a:avLst>
              <a:gd name="adj1" fmla="val 16153878"/>
              <a:gd name="adj2" fmla="val 308586"/>
            </a:avLst>
          </a:prstGeom>
          <a:solidFill>
            <a:srgbClr val="007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9" name="パイ 158"/>
          <p:cNvSpPr/>
          <p:nvPr/>
        </p:nvSpPr>
        <p:spPr>
          <a:xfrm>
            <a:off x="765664" y="4309826"/>
            <a:ext cx="1114926" cy="1102893"/>
          </a:xfrm>
          <a:prstGeom prst="pie">
            <a:avLst>
              <a:gd name="adj1" fmla="val 303111"/>
              <a:gd name="adj2" fmla="val 5657681"/>
            </a:avLst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0" name="パイ 159"/>
          <p:cNvSpPr/>
          <p:nvPr/>
        </p:nvSpPr>
        <p:spPr>
          <a:xfrm>
            <a:off x="769675" y="4313836"/>
            <a:ext cx="1114926" cy="1102893"/>
          </a:xfrm>
          <a:prstGeom prst="pie">
            <a:avLst>
              <a:gd name="adj1" fmla="val 5658444"/>
              <a:gd name="adj2" fmla="val 8987960"/>
            </a:avLst>
          </a:prstGeom>
          <a:solidFill>
            <a:schemeClr val="accent5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1" name="パイ 160"/>
          <p:cNvSpPr/>
          <p:nvPr/>
        </p:nvSpPr>
        <p:spPr>
          <a:xfrm>
            <a:off x="770981" y="4312482"/>
            <a:ext cx="1114926" cy="1102893"/>
          </a:xfrm>
          <a:prstGeom prst="pie">
            <a:avLst>
              <a:gd name="adj1" fmla="val 8942038"/>
              <a:gd name="adj2" fmla="val 16210701"/>
            </a:avLst>
          </a:prstGeom>
          <a:solidFill>
            <a:schemeClr val="bg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2" name="円/楕円 161"/>
          <p:cNvSpPr/>
          <p:nvPr/>
        </p:nvSpPr>
        <p:spPr>
          <a:xfrm>
            <a:off x="1080571" y="4613581"/>
            <a:ext cx="498348" cy="4983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テキスト ボックス 162"/>
          <p:cNvSpPr txBox="1"/>
          <p:nvPr/>
        </p:nvSpPr>
        <p:spPr>
          <a:xfrm>
            <a:off x="960119" y="4693926"/>
            <a:ext cx="788416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altLang="ja-JP" sz="1600" dirty="0" smtClean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3119</a:t>
            </a:r>
            <a:r>
              <a:rPr lang="ja-JP" altLang="en-US" sz="1000" dirty="0" smtClean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万人</a:t>
            </a:r>
            <a:endParaRPr lang="ja-JP" altLang="en-US" dirty="0">
              <a:solidFill>
                <a:prstClr val="black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164" name="テキスト ボックス 163"/>
          <p:cNvSpPr txBox="1"/>
          <p:nvPr/>
        </p:nvSpPr>
        <p:spPr>
          <a:xfrm>
            <a:off x="1468474" y="4319855"/>
            <a:ext cx="556843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ja-JP" altLang="en-US" sz="1400" dirty="0" smtClean="0">
                <a:ln>
                  <a:solidFill>
                    <a:schemeClr val="bg1"/>
                  </a:solidFill>
                </a:ln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中国</a:t>
            </a:r>
            <a:endParaRPr lang="en-US" altLang="ja-JP" sz="1400" dirty="0" smtClean="0">
              <a:ln>
                <a:solidFill>
                  <a:schemeClr val="bg1"/>
                </a:solidFill>
              </a:ln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  <a:p>
            <a:pPr>
              <a:lnSpc>
                <a:spcPts val="1300"/>
              </a:lnSpc>
            </a:pPr>
            <a:r>
              <a:rPr lang="en-US" altLang="ja-JP" sz="1400" b="1" dirty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26.</a:t>
            </a:r>
            <a:r>
              <a:rPr lang="en-US" altLang="ja-JP" sz="1200" b="1" dirty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9</a:t>
            </a:r>
            <a:endParaRPr lang="ja-JP" altLang="en-US" sz="1600" b="1" dirty="0">
              <a:ln>
                <a:solidFill>
                  <a:schemeClr val="bg1"/>
                </a:solidFill>
              </a:ln>
              <a:solidFill>
                <a:prstClr val="black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165" name="テキスト ボックス 164"/>
          <p:cNvSpPr txBox="1"/>
          <p:nvPr/>
        </p:nvSpPr>
        <p:spPr>
          <a:xfrm>
            <a:off x="1391741" y="4984874"/>
            <a:ext cx="556843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ja-JP" altLang="en-US" sz="1400" dirty="0">
                <a:ln>
                  <a:solidFill>
                    <a:schemeClr val="bg1"/>
                  </a:solidFill>
                </a:ln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韓国</a:t>
            </a:r>
            <a:endParaRPr lang="en-US" altLang="ja-JP" sz="1400" dirty="0" smtClean="0">
              <a:ln>
                <a:solidFill>
                  <a:schemeClr val="bg1"/>
                </a:solidFill>
              </a:ln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  <a:p>
            <a:pPr>
              <a:lnSpc>
                <a:spcPts val="1300"/>
              </a:lnSpc>
            </a:pPr>
            <a:r>
              <a:rPr lang="en-US" altLang="ja-JP" sz="1400" b="1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24.</a:t>
            </a:r>
            <a:r>
              <a:rPr lang="en-US" altLang="ja-JP" sz="1200" b="1" dirty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2</a:t>
            </a:r>
            <a:endParaRPr lang="ja-JP" altLang="en-US" sz="1600" b="1" dirty="0">
              <a:ln>
                <a:solidFill>
                  <a:schemeClr val="bg1"/>
                </a:solidFill>
              </a:ln>
              <a:solidFill>
                <a:prstClr val="black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166" name="テキスト ボックス 165"/>
          <p:cNvSpPr txBox="1"/>
          <p:nvPr/>
        </p:nvSpPr>
        <p:spPr>
          <a:xfrm>
            <a:off x="826929" y="5017326"/>
            <a:ext cx="556843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ja-JP" altLang="en-US" sz="1400" dirty="0">
                <a:ln>
                  <a:solidFill>
                    <a:schemeClr val="bg1"/>
                  </a:solidFill>
                </a:ln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台湾</a:t>
            </a:r>
            <a:endParaRPr lang="en-US" altLang="ja-JP" sz="1400" dirty="0" smtClean="0">
              <a:ln>
                <a:solidFill>
                  <a:schemeClr val="bg1"/>
                </a:solidFill>
              </a:ln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  <a:p>
            <a:pPr>
              <a:lnSpc>
                <a:spcPts val="1300"/>
              </a:lnSpc>
            </a:pPr>
            <a:r>
              <a:rPr lang="en-US" altLang="ja-JP" sz="1400" b="1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15.</a:t>
            </a:r>
            <a:r>
              <a:rPr lang="en-US" altLang="ja-JP" sz="1200" b="1" dirty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3</a:t>
            </a:r>
            <a:endParaRPr lang="ja-JP" altLang="en-US" sz="1600" b="1" dirty="0">
              <a:ln>
                <a:solidFill>
                  <a:schemeClr val="bg1"/>
                </a:solidFill>
              </a:ln>
              <a:solidFill>
                <a:prstClr val="black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167" name="テキスト ボックス 166"/>
          <p:cNvSpPr txBox="1"/>
          <p:nvPr/>
        </p:nvSpPr>
        <p:spPr>
          <a:xfrm>
            <a:off x="701146" y="4319856"/>
            <a:ext cx="556843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ja-JP" altLang="en-US" sz="1400" dirty="0">
                <a:ln>
                  <a:solidFill>
                    <a:schemeClr val="bg1"/>
                  </a:solidFill>
                </a:ln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他</a:t>
            </a:r>
            <a:endParaRPr lang="en-US" altLang="ja-JP" sz="1400" dirty="0" smtClean="0">
              <a:ln>
                <a:solidFill>
                  <a:schemeClr val="bg1"/>
                </a:solidFill>
              </a:ln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  <a:p>
            <a:pPr>
              <a:lnSpc>
                <a:spcPts val="1300"/>
              </a:lnSpc>
            </a:pPr>
            <a:r>
              <a:rPr lang="en-US" altLang="ja-JP" sz="1400" b="1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33.</a:t>
            </a:r>
            <a:r>
              <a:rPr lang="en-US" altLang="ja-JP" sz="1200" b="1" dirty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6</a:t>
            </a:r>
            <a:endParaRPr lang="ja-JP" altLang="en-US" sz="1600" b="1" dirty="0">
              <a:ln>
                <a:solidFill>
                  <a:schemeClr val="bg1"/>
                </a:solidFill>
              </a:ln>
              <a:solidFill>
                <a:prstClr val="black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168" name="テキスト ボックス 167"/>
          <p:cNvSpPr txBox="1"/>
          <p:nvPr/>
        </p:nvSpPr>
        <p:spPr>
          <a:xfrm>
            <a:off x="239297" y="6181543"/>
            <a:ext cx="605627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altLang="ja-JP" sz="1600" dirty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1964</a:t>
            </a:r>
            <a:endParaRPr lang="ja-JP" altLang="en-US" dirty="0">
              <a:solidFill>
                <a:prstClr val="black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169" name="テキスト ボックス 168"/>
          <p:cNvSpPr txBox="1"/>
          <p:nvPr/>
        </p:nvSpPr>
        <p:spPr>
          <a:xfrm>
            <a:off x="708574" y="6181543"/>
            <a:ext cx="445169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altLang="ja-JP" sz="1600" dirty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70</a:t>
            </a:r>
            <a:endParaRPr lang="ja-JP" altLang="en-US" dirty="0">
              <a:solidFill>
                <a:prstClr val="black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170" name="テキスト ボックス 169"/>
          <p:cNvSpPr txBox="1"/>
          <p:nvPr/>
        </p:nvSpPr>
        <p:spPr>
          <a:xfrm>
            <a:off x="1113640" y="6181543"/>
            <a:ext cx="445169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altLang="ja-JP" sz="1600" dirty="0" smtClean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80</a:t>
            </a:r>
            <a:endParaRPr lang="ja-JP" altLang="en-US" dirty="0">
              <a:solidFill>
                <a:prstClr val="black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171" name="テキスト ボックス 170"/>
          <p:cNvSpPr txBox="1"/>
          <p:nvPr/>
        </p:nvSpPr>
        <p:spPr>
          <a:xfrm>
            <a:off x="1562819" y="6181543"/>
            <a:ext cx="445169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altLang="ja-JP" sz="1600" dirty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9</a:t>
            </a:r>
            <a:r>
              <a:rPr lang="en-US" altLang="ja-JP" sz="1600" dirty="0" smtClean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0</a:t>
            </a:r>
            <a:endParaRPr lang="ja-JP" altLang="en-US" dirty="0">
              <a:solidFill>
                <a:prstClr val="black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172" name="テキスト ボックス 171"/>
          <p:cNvSpPr txBox="1"/>
          <p:nvPr/>
        </p:nvSpPr>
        <p:spPr>
          <a:xfrm>
            <a:off x="2011998" y="6181543"/>
            <a:ext cx="445169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altLang="ja-JP" sz="1600" dirty="0" smtClean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00</a:t>
            </a:r>
            <a:endParaRPr lang="ja-JP" altLang="en-US" dirty="0">
              <a:solidFill>
                <a:prstClr val="black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173" name="テキスト ボックス 172"/>
          <p:cNvSpPr txBox="1"/>
          <p:nvPr/>
        </p:nvSpPr>
        <p:spPr>
          <a:xfrm>
            <a:off x="2457165" y="6181543"/>
            <a:ext cx="445169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altLang="ja-JP" sz="1600" dirty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1</a:t>
            </a:r>
            <a:r>
              <a:rPr lang="en-US" altLang="ja-JP" sz="1600" dirty="0" smtClean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0</a:t>
            </a:r>
            <a:endParaRPr lang="ja-JP" altLang="en-US" dirty="0">
              <a:solidFill>
                <a:prstClr val="black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174" name="テキスト ボックス 173"/>
          <p:cNvSpPr txBox="1"/>
          <p:nvPr/>
        </p:nvSpPr>
        <p:spPr>
          <a:xfrm>
            <a:off x="2818117" y="6181543"/>
            <a:ext cx="445169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altLang="ja-JP" sz="1600" dirty="0" smtClean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1</a:t>
            </a:r>
            <a:r>
              <a:rPr lang="en-US" altLang="ja-JP" sz="1600" dirty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8</a:t>
            </a:r>
            <a:endParaRPr lang="ja-JP" altLang="en-US" dirty="0">
              <a:solidFill>
                <a:prstClr val="black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175" name="正方形/長方形 174"/>
          <p:cNvSpPr/>
          <p:nvPr/>
        </p:nvSpPr>
        <p:spPr>
          <a:xfrm>
            <a:off x="1999575" y="4166271"/>
            <a:ext cx="880307" cy="182668"/>
          </a:xfrm>
          <a:prstGeom prst="rect">
            <a:avLst/>
          </a:prstGeom>
          <a:solidFill>
            <a:srgbClr val="EA2671"/>
          </a:solidFill>
          <a:ln>
            <a:solidFill>
              <a:srgbClr val="EA26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日本人→</a:t>
            </a:r>
            <a:r>
              <a:rPr kumimoji="1" lang="ja-JP" altLang="en-US" sz="9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海外</a:t>
            </a:r>
            <a:endParaRPr kumimoji="1" lang="ja-JP" altLang="en-US" sz="9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76" name="正方形/長方形 175"/>
          <p:cNvSpPr/>
          <p:nvPr/>
        </p:nvSpPr>
        <p:spPr>
          <a:xfrm>
            <a:off x="1999575" y="4397840"/>
            <a:ext cx="880307" cy="18266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外国人</a:t>
            </a:r>
            <a:r>
              <a:rPr kumimoji="1" lang="ja-JP" altLang="en-US" sz="9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→日本</a:t>
            </a:r>
            <a:endParaRPr kumimoji="1" lang="ja-JP" altLang="en-US" sz="9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77" name="右矢印 176"/>
          <p:cNvSpPr/>
          <p:nvPr/>
        </p:nvSpPr>
        <p:spPr>
          <a:xfrm>
            <a:off x="5199352" y="2762637"/>
            <a:ext cx="398834" cy="3307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正方形/長方形 177"/>
          <p:cNvSpPr/>
          <p:nvPr/>
        </p:nvSpPr>
        <p:spPr>
          <a:xfrm>
            <a:off x="5807413" y="3035755"/>
            <a:ext cx="3103124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9" name="テキスト ボックス 178"/>
          <p:cNvSpPr txBox="1"/>
          <p:nvPr/>
        </p:nvSpPr>
        <p:spPr>
          <a:xfrm>
            <a:off x="5970373" y="3117870"/>
            <a:ext cx="277353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z="24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国際競争</a:t>
            </a:r>
            <a:endParaRPr lang="ja-JP" altLang="en-US" sz="1200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80" name="正方形/長方形 179"/>
          <p:cNvSpPr/>
          <p:nvPr/>
        </p:nvSpPr>
        <p:spPr>
          <a:xfrm>
            <a:off x="5807413" y="3775057"/>
            <a:ext cx="3103124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81" name="テキスト ボックス 180"/>
          <p:cNvSpPr txBox="1"/>
          <p:nvPr/>
        </p:nvSpPr>
        <p:spPr>
          <a:xfrm>
            <a:off x="5970373" y="3857172"/>
            <a:ext cx="277353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z="24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国際協調</a:t>
            </a:r>
            <a:endParaRPr lang="ja-JP" altLang="en-US" sz="1200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82" name="右矢印 181"/>
          <p:cNvSpPr/>
          <p:nvPr/>
        </p:nvSpPr>
        <p:spPr>
          <a:xfrm rot="5400000">
            <a:off x="7169276" y="4455250"/>
            <a:ext cx="398834" cy="33074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正方形/長方形 182"/>
          <p:cNvSpPr/>
          <p:nvPr/>
        </p:nvSpPr>
        <p:spPr>
          <a:xfrm>
            <a:off x="5807413" y="4922920"/>
            <a:ext cx="1439693" cy="14195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85" name="正方形/長方形 184"/>
          <p:cNvSpPr/>
          <p:nvPr/>
        </p:nvSpPr>
        <p:spPr>
          <a:xfrm>
            <a:off x="7441660" y="4922920"/>
            <a:ext cx="1439693" cy="14195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86" name="テキスト ボックス 185"/>
          <p:cNvSpPr txBox="1"/>
          <p:nvPr/>
        </p:nvSpPr>
        <p:spPr>
          <a:xfrm>
            <a:off x="5941190" y="5374686"/>
            <a:ext cx="122809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z="240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ＮＧＯ</a:t>
            </a:r>
            <a:endParaRPr lang="ja-JP" altLang="en-US" sz="1200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87" name="テキスト ボックス 186"/>
          <p:cNvSpPr txBox="1"/>
          <p:nvPr/>
        </p:nvSpPr>
        <p:spPr>
          <a:xfrm>
            <a:off x="7536526" y="5219038"/>
            <a:ext cx="122809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z="240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多文化共生</a:t>
            </a:r>
            <a:endParaRPr lang="ja-JP" altLang="en-US" sz="1200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50" name="正方形/長方形 149"/>
          <p:cNvSpPr/>
          <p:nvPr/>
        </p:nvSpPr>
        <p:spPr>
          <a:xfrm>
            <a:off x="5796951" y="4927104"/>
            <a:ext cx="1466491" cy="1408342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ja-JP" altLang="en-US" sz="1200" dirty="0" smtClean="0">
                <a:solidFill>
                  <a:prstClr val="white"/>
                </a:solidFill>
                <a:latin typeface="HGP創英角ｺﾞｼｯｸUB" pitchFamily="50" charset="-128"/>
                <a:ea typeface="HGP創英角ｺﾞｼｯｸUB" pitchFamily="50" charset="-128"/>
              </a:rPr>
              <a:t>「国境なき医師団」のような</a:t>
            </a:r>
            <a:r>
              <a:rPr lang="ja-JP" altLang="en-US" sz="1200" dirty="0" smtClean="0">
                <a:solidFill>
                  <a:srgbClr val="FFFF00"/>
                </a:solidFill>
                <a:latin typeface="HGP創英角ｺﾞｼｯｸUB" pitchFamily="50" charset="-128"/>
                <a:ea typeface="HGP創英角ｺﾞｼｯｸUB" pitchFamily="50" charset="-128"/>
              </a:rPr>
              <a:t>国境を越えて活躍するボランティア</a:t>
            </a:r>
            <a:r>
              <a:rPr lang="ja-JP" altLang="en-US" sz="1200" dirty="0" smtClean="0">
                <a:solidFill>
                  <a:srgbClr val="FFFF00"/>
                </a:solidFill>
                <a:latin typeface="HGP創英角ｺﾞｼｯｸUB" pitchFamily="50" charset="-128"/>
                <a:ea typeface="HGP創英角ｺﾞｼｯｸUB" pitchFamily="50" charset="-128"/>
              </a:rPr>
              <a:t>組織</a:t>
            </a:r>
            <a:endParaRPr lang="en-US" altLang="ja-JP" sz="1200" dirty="0" smtClean="0">
              <a:solidFill>
                <a:prstClr val="white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88" name="正方形/長方形 187"/>
          <p:cNvSpPr/>
          <p:nvPr/>
        </p:nvSpPr>
        <p:spPr>
          <a:xfrm>
            <a:off x="7435970" y="4927104"/>
            <a:ext cx="1466491" cy="1408342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ja-JP" altLang="en-US" sz="1200" dirty="0">
                <a:solidFill>
                  <a:prstClr val="white"/>
                </a:solidFill>
                <a:latin typeface="HGP創英角ｺﾞｼｯｸUB" pitchFamily="50" charset="-128"/>
                <a:ea typeface="HGP創英角ｺﾞｼｯｸUB" pitchFamily="50" charset="-128"/>
              </a:rPr>
              <a:t>外国</a:t>
            </a:r>
            <a:r>
              <a:rPr lang="ja-JP" altLang="en-US" sz="1200" dirty="0" smtClean="0">
                <a:solidFill>
                  <a:prstClr val="white"/>
                </a:solidFill>
                <a:latin typeface="HGP創英角ｺﾞｼｯｸUB" pitchFamily="50" charset="-128"/>
                <a:ea typeface="HGP創英角ｺﾞｼｯｸUB" pitchFamily="50" charset="-128"/>
              </a:rPr>
              <a:t>の人たちと</a:t>
            </a:r>
            <a:r>
              <a:rPr lang="ja-JP" altLang="en-US" sz="1200" dirty="0" smtClean="0">
                <a:solidFill>
                  <a:srgbClr val="FFFF00"/>
                </a:solidFill>
                <a:latin typeface="HGP創英角ｺﾞｼｯｸUB" pitchFamily="50" charset="-128"/>
                <a:ea typeface="HGP創英角ｺﾞｼｯｸUB" pitchFamily="50" charset="-128"/>
              </a:rPr>
              <a:t>お互いの文化や価値観を尊重</a:t>
            </a:r>
            <a:r>
              <a:rPr lang="ja-JP" altLang="en-US" sz="1200" dirty="0" smtClean="0">
                <a:solidFill>
                  <a:prstClr val="white"/>
                </a:solidFill>
                <a:latin typeface="HGP創英角ｺﾞｼｯｸUB" pitchFamily="50" charset="-128"/>
                <a:ea typeface="HGP創英角ｺﾞｼｯｸUB" pitchFamily="50" charset="-128"/>
              </a:rPr>
              <a:t>しあいながら、共に生きていくこと</a:t>
            </a:r>
            <a:endParaRPr lang="en-US" altLang="ja-JP" sz="1200" dirty="0" smtClean="0">
              <a:solidFill>
                <a:prstClr val="white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89" name="正方形/長方形 188"/>
          <p:cNvSpPr/>
          <p:nvPr/>
        </p:nvSpPr>
        <p:spPr>
          <a:xfrm>
            <a:off x="5793340" y="3032605"/>
            <a:ext cx="3123003" cy="639804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prstClr val="white"/>
                </a:solidFill>
                <a:latin typeface="HGP創英角ｺﾞｼｯｸUB" pitchFamily="50" charset="-128"/>
                <a:ea typeface="HGP創英角ｺﾞｼｯｸUB" pitchFamily="50" charset="-128"/>
              </a:rPr>
              <a:t>世界中</a:t>
            </a:r>
            <a:r>
              <a:rPr lang="ja-JP" altLang="en-US" sz="1200" dirty="0" smtClean="0">
                <a:solidFill>
                  <a:prstClr val="white"/>
                </a:solidFill>
                <a:latin typeface="HGP創英角ｺﾞｼｯｸUB" pitchFamily="50" charset="-128"/>
                <a:ea typeface="HGP創英角ｺﾞｼｯｸUB" pitchFamily="50" charset="-128"/>
              </a:rPr>
              <a:t>の企業がライバルに</a:t>
            </a:r>
            <a:endParaRPr lang="en-US" altLang="ja-JP" sz="1200" dirty="0" smtClean="0">
              <a:solidFill>
                <a:prstClr val="white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90" name="正方形/長方形 189"/>
          <p:cNvSpPr/>
          <p:nvPr/>
        </p:nvSpPr>
        <p:spPr>
          <a:xfrm>
            <a:off x="5793340" y="3783232"/>
            <a:ext cx="3123003" cy="639804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ja-JP" altLang="en-US" sz="1200" dirty="0">
                <a:solidFill>
                  <a:prstClr val="white"/>
                </a:solidFill>
                <a:latin typeface="HGP創英角ｺﾞｼｯｸUB" pitchFamily="50" charset="-128"/>
                <a:ea typeface="HGP創英角ｺﾞｼｯｸUB" pitchFamily="50" charset="-128"/>
              </a:rPr>
              <a:t>１つ</a:t>
            </a:r>
            <a:r>
              <a:rPr lang="ja-JP" altLang="en-US" sz="1200" dirty="0" smtClean="0">
                <a:solidFill>
                  <a:prstClr val="white"/>
                </a:solidFill>
                <a:latin typeface="HGP創英角ｺﾞｼｯｸUB" pitchFamily="50" charset="-128"/>
                <a:ea typeface="HGP創英角ｺﾞｼｯｸUB" pitchFamily="50" charset="-128"/>
              </a:rPr>
              <a:t>の国では解決できない問題に対し、世界中が協力し合いながら解決しようとする動き</a:t>
            </a:r>
            <a:endParaRPr lang="en-US" altLang="ja-JP" sz="1200" dirty="0" smtClean="0">
              <a:solidFill>
                <a:prstClr val="white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026" name="Picture 2" descr="青年海外協力隊、どの国か迷ったらルワンダ一択でしょ！ルワンダ8つの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463" y="5099332"/>
            <a:ext cx="2274705" cy="127952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3145538" y="6356911"/>
            <a:ext cx="2289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>
                <a:solidFill>
                  <a:srgbClr val="00B050"/>
                </a:solidFill>
                <a:latin typeface="HGP創英角ｺﾞｼｯｸUB" pitchFamily="50" charset="-128"/>
                <a:ea typeface="HGP創英角ｺﾞｼｯｸUB" pitchFamily="50" charset="-128"/>
              </a:rPr>
              <a:t>▲</a:t>
            </a:r>
            <a:r>
              <a:rPr kumimoji="1" lang="ja-JP" altLang="en-US" sz="1050" dirty="0" smtClean="0">
                <a:latin typeface="HGP創英角ｺﾞｼｯｸUB" pitchFamily="50" charset="-128"/>
                <a:ea typeface="HGP創英角ｺﾞｼｯｸUB" pitchFamily="50" charset="-128"/>
              </a:rPr>
              <a:t>　青年海外協力隊の様子</a:t>
            </a:r>
            <a:endParaRPr kumimoji="1" lang="ja-JP" altLang="en-US" sz="105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91" name="角丸四角形 190"/>
          <p:cNvSpPr/>
          <p:nvPr/>
        </p:nvSpPr>
        <p:spPr>
          <a:xfrm>
            <a:off x="8722760" y="924675"/>
            <a:ext cx="287676" cy="26712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ysClr val="windowText" lastClr="000000"/>
                </a:solidFill>
                <a:latin typeface="HG創英角ｺﾞｼｯｸUB" pitchFamily="49" charset="-128"/>
                <a:ea typeface="HG創英角ｺﾞｼｯｸUB" pitchFamily="49" charset="-128"/>
              </a:rPr>
              <a:t>７</a:t>
            </a:r>
            <a:endParaRPr kumimoji="1" lang="ja-JP" altLang="en-US" sz="1400" dirty="0">
              <a:solidFill>
                <a:sysClr val="windowText" lastClr="000000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2017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2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41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541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541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541" fill="hold"/>
                                        <p:tgtEl>
                                          <p:spTgt spid="1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541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541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1541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1541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154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1541" fill="hold"/>
                                        <p:tgtEl>
                                          <p:spTgt spid="1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  <p:bldLst>
      <p:bldP spid="149" grpId="0" animBg="1"/>
      <p:bldP spid="101" grpId="0" animBg="1"/>
      <p:bldP spid="14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/>
      <p:bldP spid="164" grpId="0"/>
      <p:bldP spid="165" grpId="0"/>
      <p:bldP spid="166" grpId="0"/>
      <p:bldP spid="167" grpId="0"/>
      <p:bldP spid="150" grpId="0" animBg="1"/>
      <p:bldP spid="188" grpId="0" animBg="1"/>
      <p:bldP spid="189" grpId="0" animBg="1"/>
      <p:bldP spid="19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正方形/長方形 2076"/>
          <p:cNvSpPr/>
          <p:nvPr/>
        </p:nvSpPr>
        <p:spPr>
          <a:xfrm>
            <a:off x="5382883" y="5929223"/>
            <a:ext cx="1828800" cy="756839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正方形/長方形 285"/>
          <p:cNvSpPr/>
          <p:nvPr/>
        </p:nvSpPr>
        <p:spPr>
          <a:xfrm>
            <a:off x="2842260" y="2331720"/>
            <a:ext cx="1851660" cy="1447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5" name="正方形/長方形 2064"/>
          <p:cNvSpPr/>
          <p:nvPr/>
        </p:nvSpPr>
        <p:spPr>
          <a:xfrm>
            <a:off x="7231380" y="2350770"/>
            <a:ext cx="1428750" cy="1424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-27384"/>
            <a:ext cx="9144000" cy="144016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4" name="フローチャート : 書類 3"/>
          <p:cNvSpPr/>
          <p:nvPr/>
        </p:nvSpPr>
        <p:spPr>
          <a:xfrm>
            <a:off x="458855" y="284697"/>
            <a:ext cx="1952905" cy="927461"/>
          </a:xfrm>
          <a:prstGeom prst="flowChartDocumen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1716247" cy="91990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649139" y="395953"/>
            <a:ext cx="1690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prstClr val="black"/>
                </a:solidFill>
                <a:latin typeface="UD デジタル 教科書体 NP-B" pitchFamily="18" charset="-128"/>
                <a:ea typeface="UD デジタル 教科書体 NP-B" pitchFamily="18" charset="-128"/>
              </a:rPr>
              <a:t>File01</a:t>
            </a:r>
            <a:endParaRPr lang="ja-JP" altLang="en-US" sz="3200" dirty="0">
              <a:solidFill>
                <a:prstClr val="black"/>
              </a:solidFill>
              <a:latin typeface="UD デジタル 教科書体 NP-B" pitchFamily="18" charset="-128"/>
              <a:ea typeface="UD デジタル 教科書体 NP-B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699792" y="334397"/>
            <a:ext cx="518457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prstClr val="white"/>
                </a:solidFill>
                <a:latin typeface="UD デジタル 教科書体 N-B" pitchFamily="17" charset="-128"/>
                <a:ea typeface="UD デジタル 教科書体 N-B" pitchFamily="17" charset="-128"/>
              </a:rPr>
              <a:t>現代社会</a:t>
            </a:r>
            <a:r>
              <a:rPr lang="ja-JP" altLang="en-US" sz="3600" dirty="0" smtClean="0">
                <a:solidFill>
                  <a:prstClr val="white"/>
                </a:solidFill>
                <a:latin typeface="UD デジタル 教科書体 N-B" pitchFamily="17" charset="-128"/>
                <a:ea typeface="UD デジタル 教科書体 N-B" pitchFamily="17" charset="-128"/>
              </a:rPr>
              <a:t>の特色</a:t>
            </a:r>
            <a:endParaRPr lang="ja-JP" altLang="en-US" sz="3600" dirty="0">
              <a:solidFill>
                <a:prstClr val="white"/>
              </a:solidFill>
              <a:latin typeface="UD デジタル 教科書体 N-B" pitchFamily="17" charset="-128"/>
              <a:ea typeface="UD デジタル 教科書体 N-B" pitchFamily="17" charset="-128"/>
            </a:endParaRPr>
          </a:p>
        </p:txBody>
      </p:sp>
      <p:pic>
        <p:nvPicPr>
          <p:cNvPr id="12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96536" y="2883403"/>
            <a:ext cx="609600" cy="609600"/>
          </a:xfrm>
          <a:prstGeom prst="rect">
            <a:avLst/>
          </a:prstGeom>
        </p:spPr>
      </p:pic>
      <p:pic>
        <p:nvPicPr>
          <p:cNvPr id="15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96536" y="3520244"/>
            <a:ext cx="609600" cy="609600"/>
          </a:xfrm>
          <a:prstGeom prst="rect">
            <a:avLst/>
          </a:prstGeom>
        </p:spPr>
      </p:pic>
      <p:sp>
        <p:nvSpPr>
          <p:cNvPr id="23" name="角丸四角形 22"/>
          <p:cNvSpPr/>
          <p:nvPr/>
        </p:nvSpPr>
        <p:spPr>
          <a:xfrm>
            <a:off x="179513" y="1524480"/>
            <a:ext cx="720080" cy="529607"/>
          </a:xfrm>
          <a:prstGeom prst="roundRect">
            <a:avLst>
              <a:gd name="adj" fmla="val 10988"/>
            </a:avLst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00" dirty="0">
              <a:solidFill>
                <a:prstClr val="white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60209" y="1514898"/>
            <a:ext cx="56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white"/>
                </a:solidFill>
                <a:latin typeface="HG創英角ｺﾞｼｯｸUB" pitchFamily="49" charset="-128"/>
                <a:ea typeface="HG創英角ｺﾞｼｯｸUB" pitchFamily="49" charset="-128"/>
              </a:rPr>
              <a:t>３</a:t>
            </a:r>
            <a:endParaRPr lang="en-US" altLang="ja-JP" sz="1100" dirty="0" smtClean="0">
              <a:solidFill>
                <a:prstClr val="white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087233" y="1514898"/>
            <a:ext cx="3669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  <a:cs typeface="Ebrima" pitchFamily="2" charset="0"/>
              </a:rPr>
              <a:t>少子高齢化</a:t>
            </a:r>
            <a:r>
              <a:rPr lang="ja-JP" altLang="en-US" sz="28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  <a:cs typeface="Ebrima" pitchFamily="2" charset="0"/>
              </a:rPr>
              <a:t>が</a:t>
            </a:r>
            <a:r>
              <a:rPr lang="ja-JP" altLang="en-US" sz="28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  <a:cs typeface="Ebrima" pitchFamily="2" charset="0"/>
              </a:rPr>
              <a:t>進む現代</a:t>
            </a:r>
            <a:endParaRPr lang="en-US" altLang="ja-JP" sz="2800" dirty="0" smtClean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  <a:cs typeface="Ebrima" pitchFamily="2" charset="0"/>
            </a:endParaRPr>
          </a:p>
        </p:txBody>
      </p:sp>
      <p:pic>
        <p:nvPicPr>
          <p:cNvPr id="63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34198" y="5323633"/>
            <a:ext cx="609600" cy="609600"/>
          </a:xfrm>
          <a:prstGeom prst="rect">
            <a:avLst/>
          </a:prstGeom>
        </p:spPr>
      </p:pic>
      <p:pic>
        <p:nvPicPr>
          <p:cNvPr id="64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34198" y="4570774"/>
            <a:ext cx="609600" cy="609600"/>
          </a:xfrm>
          <a:prstGeom prst="rect">
            <a:avLst/>
          </a:prstGeom>
        </p:spPr>
      </p:pic>
      <p:pic>
        <p:nvPicPr>
          <p:cNvPr id="65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26286" y="4570774"/>
            <a:ext cx="609600" cy="609600"/>
          </a:xfrm>
          <a:prstGeom prst="rect">
            <a:avLst/>
          </a:prstGeom>
        </p:spPr>
      </p:pic>
      <p:pic>
        <p:nvPicPr>
          <p:cNvPr id="66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34198" y="2462585"/>
            <a:ext cx="609600" cy="609600"/>
          </a:xfrm>
          <a:prstGeom prst="rect">
            <a:avLst/>
          </a:prstGeom>
        </p:spPr>
      </p:pic>
      <p:pic>
        <p:nvPicPr>
          <p:cNvPr id="67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34198" y="3215444"/>
            <a:ext cx="609600" cy="609600"/>
          </a:xfrm>
          <a:prstGeom prst="rect">
            <a:avLst/>
          </a:prstGeom>
        </p:spPr>
      </p:pic>
      <p:pic>
        <p:nvPicPr>
          <p:cNvPr id="68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34198" y="3825044"/>
            <a:ext cx="609600" cy="609600"/>
          </a:xfrm>
          <a:prstGeom prst="rect">
            <a:avLst/>
          </a:prstGeom>
        </p:spPr>
      </p:pic>
      <p:pic>
        <p:nvPicPr>
          <p:cNvPr id="69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26286" y="2462585"/>
            <a:ext cx="609600" cy="609600"/>
          </a:xfrm>
          <a:prstGeom prst="rect">
            <a:avLst/>
          </a:prstGeom>
        </p:spPr>
      </p:pic>
      <p:pic>
        <p:nvPicPr>
          <p:cNvPr id="70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26286" y="3215444"/>
            <a:ext cx="609600" cy="609600"/>
          </a:xfrm>
          <a:prstGeom prst="rect">
            <a:avLst/>
          </a:prstGeom>
        </p:spPr>
      </p:pic>
      <p:pic>
        <p:nvPicPr>
          <p:cNvPr id="71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26286" y="3825044"/>
            <a:ext cx="609600" cy="609600"/>
          </a:xfrm>
          <a:prstGeom prst="rect">
            <a:avLst/>
          </a:prstGeom>
        </p:spPr>
      </p:pic>
      <p:pic>
        <p:nvPicPr>
          <p:cNvPr id="72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52660" y="4466729"/>
            <a:ext cx="609600" cy="609600"/>
          </a:xfrm>
          <a:prstGeom prst="rect">
            <a:avLst/>
          </a:prstGeom>
        </p:spPr>
      </p:pic>
      <p:pic>
        <p:nvPicPr>
          <p:cNvPr id="73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52660" y="5103570"/>
            <a:ext cx="609600" cy="609600"/>
          </a:xfrm>
          <a:prstGeom prst="rect">
            <a:avLst/>
          </a:prstGeom>
        </p:spPr>
      </p:pic>
      <p:pic>
        <p:nvPicPr>
          <p:cNvPr id="142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07383" y="5677130"/>
            <a:ext cx="609600" cy="609600"/>
          </a:xfrm>
          <a:prstGeom prst="rect">
            <a:avLst/>
          </a:prstGeom>
        </p:spPr>
      </p:pic>
      <p:pic>
        <p:nvPicPr>
          <p:cNvPr id="143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07383" y="6313971"/>
            <a:ext cx="609600" cy="609600"/>
          </a:xfrm>
          <a:prstGeom prst="rect">
            <a:avLst/>
          </a:prstGeom>
        </p:spPr>
      </p:pic>
      <p:pic>
        <p:nvPicPr>
          <p:cNvPr id="80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28584" y="2142865"/>
            <a:ext cx="609600" cy="609600"/>
          </a:xfrm>
          <a:prstGeom prst="rect">
            <a:avLst/>
          </a:prstGeom>
        </p:spPr>
      </p:pic>
      <p:pic>
        <p:nvPicPr>
          <p:cNvPr id="81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28584" y="2779706"/>
            <a:ext cx="609600" cy="609600"/>
          </a:xfrm>
          <a:prstGeom prst="rect">
            <a:avLst/>
          </a:prstGeom>
        </p:spPr>
      </p:pic>
      <p:sp>
        <p:nvSpPr>
          <p:cNvPr id="11" name="フリーフォーム 10"/>
          <p:cNvSpPr/>
          <p:nvPr/>
        </p:nvSpPr>
        <p:spPr>
          <a:xfrm>
            <a:off x="516577" y="2600695"/>
            <a:ext cx="4013860" cy="1175657"/>
          </a:xfrm>
          <a:custGeom>
            <a:avLst/>
            <a:gdLst>
              <a:gd name="connsiteX0" fmla="*/ 5938 w 4013860"/>
              <a:gd name="connsiteY0" fmla="*/ 1175657 h 1175657"/>
              <a:gd name="connsiteX1" fmla="*/ 0 w 4013860"/>
              <a:gd name="connsiteY1" fmla="*/ 326572 h 1175657"/>
              <a:gd name="connsiteX2" fmla="*/ 219693 w 4013860"/>
              <a:gd name="connsiteY2" fmla="*/ 285008 h 1175657"/>
              <a:gd name="connsiteX3" fmla="*/ 457200 w 4013860"/>
              <a:gd name="connsiteY3" fmla="*/ 219694 h 1175657"/>
              <a:gd name="connsiteX4" fmla="*/ 724395 w 4013860"/>
              <a:gd name="connsiteY4" fmla="*/ 106878 h 1175657"/>
              <a:gd name="connsiteX5" fmla="*/ 967839 w 4013860"/>
              <a:gd name="connsiteY5" fmla="*/ 77190 h 1175657"/>
              <a:gd name="connsiteX6" fmla="*/ 1211283 w 4013860"/>
              <a:gd name="connsiteY6" fmla="*/ 23751 h 1175657"/>
              <a:gd name="connsiteX7" fmla="*/ 1567543 w 4013860"/>
              <a:gd name="connsiteY7" fmla="*/ 5938 h 1175657"/>
              <a:gd name="connsiteX8" fmla="*/ 1846613 w 4013860"/>
              <a:gd name="connsiteY8" fmla="*/ 0 h 1175657"/>
              <a:gd name="connsiteX9" fmla="*/ 2048493 w 4013860"/>
              <a:gd name="connsiteY9" fmla="*/ 0 h 1175657"/>
              <a:gd name="connsiteX10" fmla="*/ 2125683 w 4013860"/>
              <a:gd name="connsiteY10" fmla="*/ 0 h 1175657"/>
              <a:gd name="connsiteX11" fmla="*/ 2363190 w 4013860"/>
              <a:gd name="connsiteY11" fmla="*/ 17813 h 1175657"/>
              <a:gd name="connsiteX12" fmla="*/ 2796639 w 4013860"/>
              <a:gd name="connsiteY12" fmla="*/ 83127 h 1175657"/>
              <a:gd name="connsiteX13" fmla="*/ 3212275 w 4013860"/>
              <a:gd name="connsiteY13" fmla="*/ 184068 h 1175657"/>
              <a:gd name="connsiteX14" fmla="*/ 3604161 w 4013860"/>
              <a:gd name="connsiteY14" fmla="*/ 285008 h 1175657"/>
              <a:gd name="connsiteX15" fmla="*/ 4013860 w 4013860"/>
              <a:gd name="connsiteY15" fmla="*/ 374073 h 1175657"/>
              <a:gd name="connsiteX16" fmla="*/ 4013860 w 4013860"/>
              <a:gd name="connsiteY16" fmla="*/ 1169720 h 1175657"/>
              <a:gd name="connsiteX17" fmla="*/ 5938 w 4013860"/>
              <a:gd name="connsiteY17" fmla="*/ 1175657 h 117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13860" h="1175657">
                <a:moveTo>
                  <a:pt x="5938" y="1175657"/>
                </a:moveTo>
                <a:cubicBezTo>
                  <a:pt x="3959" y="892629"/>
                  <a:pt x="1979" y="609600"/>
                  <a:pt x="0" y="326572"/>
                </a:cubicBezTo>
                <a:lnTo>
                  <a:pt x="219693" y="285008"/>
                </a:lnTo>
                <a:lnTo>
                  <a:pt x="457200" y="219694"/>
                </a:lnTo>
                <a:lnTo>
                  <a:pt x="724395" y="106878"/>
                </a:lnTo>
                <a:lnTo>
                  <a:pt x="967839" y="77190"/>
                </a:lnTo>
                <a:lnTo>
                  <a:pt x="1211283" y="23751"/>
                </a:lnTo>
                <a:lnTo>
                  <a:pt x="1567543" y="5938"/>
                </a:lnTo>
                <a:lnTo>
                  <a:pt x="1846613" y="0"/>
                </a:lnTo>
                <a:lnTo>
                  <a:pt x="2048493" y="0"/>
                </a:lnTo>
                <a:lnTo>
                  <a:pt x="2125683" y="0"/>
                </a:lnTo>
                <a:lnTo>
                  <a:pt x="2363190" y="17813"/>
                </a:lnTo>
                <a:lnTo>
                  <a:pt x="2796639" y="83127"/>
                </a:lnTo>
                <a:lnTo>
                  <a:pt x="3212275" y="184068"/>
                </a:lnTo>
                <a:lnTo>
                  <a:pt x="3604161" y="285008"/>
                </a:lnTo>
                <a:lnTo>
                  <a:pt x="4013860" y="374073"/>
                </a:lnTo>
                <a:lnTo>
                  <a:pt x="4013860" y="1169720"/>
                </a:lnTo>
                <a:lnTo>
                  <a:pt x="5938" y="1175657"/>
                </a:lnTo>
                <a:close/>
              </a:path>
            </a:pathLst>
          </a:cu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/>
          <p:cNvSpPr/>
          <p:nvPr/>
        </p:nvSpPr>
        <p:spPr>
          <a:xfrm>
            <a:off x="511942" y="2766951"/>
            <a:ext cx="4037610" cy="1021278"/>
          </a:xfrm>
          <a:custGeom>
            <a:avLst/>
            <a:gdLst>
              <a:gd name="connsiteX0" fmla="*/ 0 w 4037610"/>
              <a:gd name="connsiteY0" fmla="*/ 1021278 h 1021278"/>
              <a:gd name="connsiteX1" fmla="*/ 5938 w 4037610"/>
              <a:gd name="connsiteY1" fmla="*/ 201881 h 1021278"/>
              <a:gd name="connsiteX2" fmla="*/ 427512 w 4037610"/>
              <a:gd name="connsiteY2" fmla="*/ 130629 h 1021278"/>
              <a:gd name="connsiteX3" fmla="*/ 724395 w 4037610"/>
              <a:gd name="connsiteY3" fmla="*/ 53439 h 1021278"/>
              <a:gd name="connsiteX4" fmla="*/ 855023 w 4037610"/>
              <a:gd name="connsiteY4" fmla="*/ 29688 h 1021278"/>
              <a:gd name="connsiteX5" fmla="*/ 1151906 w 4037610"/>
              <a:gd name="connsiteY5" fmla="*/ 0 h 1021278"/>
              <a:gd name="connsiteX6" fmla="*/ 1359725 w 4037610"/>
              <a:gd name="connsiteY6" fmla="*/ 29688 h 1021278"/>
              <a:gd name="connsiteX7" fmla="*/ 1579418 w 4037610"/>
              <a:gd name="connsiteY7" fmla="*/ 47501 h 1021278"/>
              <a:gd name="connsiteX8" fmla="*/ 1834738 w 4037610"/>
              <a:gd name="connsiteY8" fmla="*/ 95003 h 1021278"/>
              <a:gd name="connsiteX9" fmla="*/ 2161309 w 4037610"/>
              <a:gd name="connsiteY9" fmla="*/ 148442 h 1021278"/>
              <a:gd name="connsiteX10" fmla="*/ 2689761 w 4037610"/>
              <a:gd name="connsiteY10" fmla="*/ 255319 h 1021278"/>
              <a:gd name="connsiteX11" fmla="*/ 3093522 w 4037610"/>
              <a:gd name="connsiteY11" fmla="*/ 368135 h 1021278"/>
              <a:gd name="connsiteX12" fmla="*/ 3467595 w 4037610"/>
              <a:gd name="connsiteY12" fmla="*/ 457200 h 1021278"/>
              <a:gd name="connsiteX13" fmla="*/ 3835730 w 4037610"/>
              <a:gd name="connsiteY13" fmla="*/ 504701 h 1021278"/>
              <a:gd name="connsiteX14" fmla="*/ 4031673 w 4037610"/>
              <a:gd name="connsiteY14" fmla="*/ 540327 h 1021278"/>
              <a:gd name="connsiteX15" fmla="*/ 4037610 w 4037610"/>
              <a:gd name="connsiteY15" fmla="*/ 991590 h 1021278"/>
              <a:gd name="connsiteX16" fmla="*/ 0 w 4037610"/>
              <a:gd name="connsiteY16" fmla="*/ 1021278 h 102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37610" h="1021278">
                <a:moveTo>
                  <a:pt x="0" y="1021278"/>
                </a:moveTo>
                <a:cubicBezTo>
                  <a:pt x="1979" y="748146"/>
                  <a:pt x="3959" y="475013"/>
                  <a:pt x="5938" y="201881"/>
                </a:cubicBezTo>
                <a:lnTo>
                  <a:pt x="427512" y="130629"/>
                </a:lnTo>
                <a:lnTo>
                  <a:pt x="724395" y="53439"/>
                </a:lnTo>
                <a:lnTo>
                  <a:pt x="855023" y="29688"/>
                </a:lnTo>
                <a:lnTo>
                  <a:pt x="1151906" y="0"/>
                </a:lnTo>
                <a:lnTo>
                  <a:pt x="1359725" y="29688"/>
                </a:lnTo>
                <a:lnTo>
                  <a:pt x="1579418" y="47501"/>
                </a:lnTo>
                <a:lnTo>
                  <a:pt x="1834738" y="95003"/>
                </a:lnTo>
                <a:lnTo>
                  <a:pt x="2161309" y="148442"/>
                </a:lnTo>
                <a:lnTo>
                  <a:pt x="2689761" y="255319"/>
                </a:lnTo>
                <a:lnTo>
                  <a:pt x="3093522" y="368135"/>
                </a:lnTo>
                <a:lnTo>
                  <a:pt x="3467595" y="457200"/>
                </a:lnTo>
                <a:lnTo>
                  <a:pt x="3835730" y="504701"/>
                </a:lnTo>
                <a:lnTo>
                  <a:pt x="4031673" y="540327"/>
                </a:lnTo>
                <a:lnTo>
                  <a:pt x="4037610" y="991590"/>
                </a:lnTo>
                <a:lnTo>
                  <a:pt x="0" y="102127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/>
          <p:cNvSpPr/>
          <p:nvPr/>
        </p:nvSpPr>
        <p:spPr>
          <a:xfrm>
            <a:off x="505353" y="3526971"/>
            <a:ext cx="4031673" cy="255320"/>
          </a:xfrm>
          <a:custGeom>
            <a:avLst/>
            <a:gdLst>
              <a:gd name="connsiteX0" fmla="*/ 0 w 4031673"/>
              <a:gd name="connsiteY0" fmla="*/ 255320 h 255320"/>
              <a:gd name="connsiteX1" fmla="*/ 11875 w 4031673"/>
              <a:gd name="connsiteY1" fmla="*/ 0 h 255320"/>
              <a:gd name="connsiteX2" fmla="*/ 154379 w 4031673"/>
              <a:gd name="connsiteY2" fmla="*/ 29689 h 255320"/>
              <a:gd name="connsiteX3" fmla="*/ 273132 w 4031673"/>
              <a:gd name="connsiteY3" fmla="*/ 41564 h 255320"/>
              <a:gd name="connsiteX4" fmla="*/ 397823 w 4031673"/>
              <a:gd name="connsiteY4" fmla="*/ 41564 h 255320"/>
              <a:gd name="connsiteX5" fmla="*/ 552203 w 4031673"/>
              <a:gd name="connsiteY5" fmla="*/ 0 h 255320"/>
              <a:gd name="connsiteX6" fmla="*/ 748145 w 4031673"/>
              <a:gd name="connsiteY6" fmla="*/ 11876 h 255320"/>
              <a:gd name="connsiteX7" fmla="*/ 920338 w 4031673"/>
              <a:gd name="connsiteY7" fmla="*/ 17813 h 255320"/>
              <a:gd name="connsiteX8" fmla="*/ 1092530 w 4031673"/>
              <a:gd name="connsiteY8" fmla="*/ 41564 h 255320"/>
              <a:gd name="connsiteX9" fmla="*/ 1288473 w 4031673"/>
              <a:gd name="connsiteY9" fmla="*/ 83128 h 255320"/>
              <a:gd name="connsiteX10" fmla="*/ 1591293 w 4031673"/>
              <a:gd name="connsiteY10" fmla="*/ 112816 h 255320"/>
              <a:gd name="connsiteX11" fmla="*/ 2072244 w 4031673"/>
              <a:gd name="connsiteY11" fmla="*/ 112816 h 255320"/>
              <a:gd name="connsiteX12" fmla="*/ 2315688 w 4031673"/>
              <a:gd name="connsiteY12" fmla="*/ 130629 h 255320"/>
              <a:gd name="connsiteX13" fmla="*/ 3075709 w 4031673"/>
              <a:gd name="connsiteY13" fmla="*/ 154380 h 255320"/>
              <a:gd name="connsiteX14" fmla="*/ 3972296 w 4031673"/>
              <a:gd name="connsiteY14" fmla="*/ 201881 h 255320"/>
              <a:gd name="connsiteX15" fmla="*/ 4031673 w 4031673"/>
              <a:gd name="connsiteY15" fmla="*/ 207819 h 255320"/>
              <a:gd name="connsiteX16" fmla="*/ 4031673 w 4031673"/>
              <a:gd name="connsiteY16" fmla="*/ 249382 h 255320"/>
              <a:gd name="connsiteX17" fmla="*/ 0 w 4031673"/>
              <a:gd name="connsiteY17" fmla="*/ 255320 h 25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31673" h="255320">
                <a:moveTo>
                  <a:pt x="0" y="255320"/>
                </a:moveTo>
                <a:lnTo>
                  <a:pt x="11875" y="0"/>
                </a:lnTo>
                <a:lnTo>
                  <a:pt x="154379" y="29689"/>
                </a:lnTo>
                <a:lnTo>
                  <a:pt x="273132" y="41564"/>
                </a:lnTo>
                <a:lnTo>
                  <a:pt x="397823" y="41564"/>
                </a:lnTo>
                <a:lnTo>
                  <a:pt x="552203" y="0"/>
                </a:lnTo>
                <a:lnTo>
                  <a:pt x="748145" y="11876"/>
                </a:lnTo>
                <a:lnTo>
                  <a:pt x="920338" y="17813"/>
                </a:lnTo>
                <a:lnTo>
                  <a:pt x="1092530" y="41564"/>
                </a:lnTo>
                <a:lnTo>
                  <a:pt x="1288473" y="83128"/>
                </a:lnTo>
                <a:lnTo>
                  <a:pt x="1591293" y="112816"/>
                </a:lnTo>
                <a:lnTo>
                  <a:pt x="2072244" y="112816"/>
                </a:lnTo>
                <a:lnTo>
                  <a:pt x="2315688" y="130629"/>
                </a:lnTo>
                <a:lnTo>
                  <a:pt x="3075709" y="154380"/>
                </a:lnTo>
                <a:lnTo>
                  <a:pt x="3972296" y="201881"/>
                </a:lnTo>
                <a:lnTo>
                  <a:pt x="4031673" y="207819"/>
                </a:lnTo>
                <a:lnTo>
                  <a:pt x="4031673" y="249382"/>
                </a:lnTo>
                <a:lnTo>
                  <a:pt x="0" y="25532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9" name="直線コネクタ 198"/>
          <p:cNvCxnSpPr/>
          <p:nvPr/>
        </p:nvCxnSpPr>
        <p:spPr>
          <a:xfrm>
            <a:off x="4332381" y="2339111"/>
            <a:ext cx="9616" cy="1447515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線コネクタ 199"/>
          <p:cNvCxnSpPr/>
          <p:nvPr/>
        </p:nvCxnSpPr>
        <p:spPr>
          <a:xfrm>
            <a:off x="3945303" y="2339111"/>
            <a:ext cx="9616" cy="1447515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線コネクタ 200"/>
          <p:cNvCxnSpPr/>
          <p:nvPr/>
        </p:nvCxnSpPr>
        <p:spPr>
          <a:xfrm>
            <a:off x="3558226" y="2339111"/>
            <a:ext cx="9616" cy="1447515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直線コネクタ 201"/>
          <p:cNvCxnSpPr/>
          <p:nvPr/>
        </p:nvCxnSpPr>
        <p:spPr>
          <a:xfrm>
            <a:off x="3204808" y="2339111"/>
            <a:ext cx="9616" cy="1447515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/>
          <p:cNvCxnSpPr/>
          <p:nvPr/>
        </p:nvCxnSpPr>
        <p:spPr>
          <a:xfrm>
            <a:off x="518067" y="2855672"/>
            <a:ext cx="4168052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/>
          <p:nvPr/>
        </p:nvCxnSpPr>
        <p:spPr>
          <a:xfrm>
            <a:off x="518067" y="2670615"/>
            <a:ext cx="4168052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コネクタ 124"/>
          <p:cNvCxnSpPr/>
          <p:nvPr/>
        </p:nvCxnSpPr>
        <p:spPr>
          <a:xfrm>
            <a:off x="518067" y="2485558"/>
            <a:ext cx="4168052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直線コネクタ 202"/>
          <p:cNvCxnSpPr/>
          <p:nvPr/>
        </p:nvCxnSpPr>
        <p:spPr>
          <a:xfrm>
            <a:off x="2834561" y="2339111"/>
            <a:ext cx="9616" cy="1447515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直線コネクタ 203"/>
          <p:cNvCxnSpPr/>
          <p:nvPr/>
        </p:nvCxnSpPr>
        <p:spPr>
          <a:xfrm>
            <a:off x="2458703" y="2339111"/>
            <a:ext cx="9616" cy="1447515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直線コネクタ 204"/>
          <p:cNvCxnSpPr/>
          <p:nvPr/>
        </p:nvCxnSpPr>
        <p:spPr>
          <a:xfrm>
            <a:off x="2066016" y="2344721"/>
            <a:ext cx="4808" cy="1436295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直線コネクタ 205"/>
          <p:cNvCxnSpPr/>
          <p:nvPr/>
        </p:nvCxnSpPr>
        <p:spPr>
          <a:xfrm>
            <a:off x="1684548" y="2344721"/>
            <a:ext cx="4808" cy="1436295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線コネクタ 206"/>
          <p:cNvCxnSpPr/>
          <p:nvPr/>
        </p:nvCxnSpPr>
        <p:spPr>
          <a:xfrm>
            <a:off x="1319910" y="2344721"/>
            <a:ext cx="4808" cy="1436295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直線コネクタ 207"/>
          <p:cNvCxnSpPr/>
          <p:nvPr/>
        </p:nvCxnSpPr>
        <p:spPr>
          <a:xfrm>
            <a:off x="932833" y="2344721"/>
            <a:ext cx="4808" cy="1436295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テキスト ボックス 208"/>
          <p:cNvSpPr txBox="1"/>
          <p:nvPr/>
        </p:nvSpPr>
        <p:spPr>
          <a:xfrm>
            <a:off x="196886" y="3728497"/>
            <a:ext cx="618879" cy="312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altLang="ja-JP" sz="1400" dirty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1960</a:t>
            </a:r>
            <a:endParaRPr lang="ja-JP" altLang="en-US" sz="1600" dirty="0">
              <a:solidFill>
                <a:prstClr val="black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153" name="正方形/長方形 152"/>
          <p:cNvSpPr/>
          <p:nvPr/>
        </p:nvSpPr>
        <p:spPr>
          <a:xfrm>
            <a:off x="509069" y="2343720"/>
            <a:ext cx="4190522" cy="144147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テキスト ボックス 209"/>
          <p:cNvSpPr txBox="1"/>
          <p:nvPr/>
        </p:nvSpPr>
        <p:spPr>
          <a:xfrm>
            <a:off x="736018" y="3733783"/>
            <a:ext cx="384525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altLang="ja-JP" sz="1400" dirty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70</a:t>
            </a:r>
            <a:endParaRPr lang="ja-JP" altLang="en-US" sz="1600" dirty="0">
              <a:solidFill>
                <a:prstClr val="black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211" name="テキスト ボックス 210"/>
          <p:cNvSpPr txBox="1"/>
          <p:nvPr/>
        </p:nvSpPr>
        <p:spPr>
          <a:xfrm>
            <a:off x="1132434" y="3733783"/>
            <a:ext cx="384525" cy="312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altLang="ja-JP" sz="1400" dirty="0" smtClean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8</a:t>
            </a:r>
            <a:r>
              <a:rPr lang="en-US" altLang="ja-JP" sz="1400" dirty="0" smtClean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0</a:t>
            </a:r>
            <a:endParaRPr lang="ja-JP" altLang="en-US" sz="1600" dirty="0">
              <a:solidFill>
                <a:prstClr val="black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212" name="テキスト ボックス 211"/>
          <p:cNvSpPr txBox="1"/>
          <p:nvPr/>
        </p:nvSpPr>
        <p:spPr>
          <a:xfrm>
            <a:off x="1518278" y="3733783"/>
            <a:ext cx="384525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altLang="ja-JP" sz="1400" dirty="0" smtClean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9</a:t>
            </a:r>
            <a:r>
              <a:rPr lang="en-US" altLang="ja-JP" sz="1400" dirty="0" smtClean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0</a:t>
            </a:r>
            <a:endParaRPr lang="ja-JP" altLang="en-US" sz="1600" dirty="0">
              <a:solidFill>
                <a:prstClr val="black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213" name="テキスト ボックス 212"/>
          <p:cNvSpPr txBox="1"/>
          <p:nvPr/>
        </p:nvSpPr>
        <p:spPr>
          <a:xfrm>
            <a:off x="1888266" y="3733783"/>
            <a:ext cx="384525" cy="312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altLang="ja-JP" sz="1400" dirty="0" smtClean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0</a:t>
            </a:r>
            <a:r>
              <a:rPr lang="en-US" altLang="ja-JP" sz="1400" dirty="0" smtClean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0</a:t>
            </a:r>
            <a:endParaRPr lang="ja-JP" altLang="en-US" sz="1600" dirty="0">
              <a:solidFill>
                <a:prstClr val="black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214" name="テキスト ボックス 213"/>
          <p:cNvSpPr txBox="1"/>
          <p:nvPr/>
        </p:nvSpPr>
        <p:spPr>
          <a:xfrm>
            <a:off x="2289967" y="3733783"/>
            <a:ext cx="384525" cy="312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altLang="ja-JP" sz="1400" dirty="0" smtClean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1</a:t>
            </a:r>
            <a:r>
              <a:rPr lang="en-US" altLang="ja-JP" sz="1400" dirty="0" smtClean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0</a:t>
            </a:r>
            <a:endParaRPr lang="ja-JP" altLang="en-US" sz="1600" dirty="0">
              <a:solidFill>
                <a:prstClr val="black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215" name="テキスト ボックス 214"/>
          <p:cNvSpPr txBox="1"/>
          <p:nvPr/>
        </p:nvSpPr>
        <p:spPr>
          <a:xfrm>
            <a:off x="2644099" y="3733783"/>
            <a:ext cx="384525" cy="312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altLang="ja-JP" sz="1400" dirty="0" smtClean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2</a:t>
            </a:r>
            <a:r>
              <a:rPr lang="en-US" altLang="ja-JP" sz="1400" dirty="0" smtClean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0</a:t>
            </a:r>
            <a:endParaRPr lang="ja-JP" altLang="en-US" sz="1600" dirty="0">
              <a:solidFill>
                <a:prstClr val="black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216" name="テキスト ボックス 215"/>
          <p:cNvSpPr txBox="1"/>
          <p:nvPr/>
        </p:nvSpPr>
        <p:spPr>
          <a:xfrm>
            <a:off x="3019373" y="3733783"/>
            <a:ext cx="384525" cy="312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altLang="ja-JP" sz="1400" dirty="0" smtClean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3</a:t>
            </a:r>
            <a:r>
              <a:rPr lang="en-US" altLang="ja-JP" sz="1400" dirty="0" smtClean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0</a:t>
            </a:r>
            <a:endParaRPr lang="ja-JP" altLang="en-US" sz="1600" dirty="0">
              <a:solidFill>
                <a:prstClr val="black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217" name="テキスト ボックス 216"/>
          <p:cNvSpPr txBox="1"/>
          <p:nvPr/>
        </p:nvSpPr>
        <p:spPr>
          <a:xfrm>
            <a:off x="3378790" y="3733783"/>
            <a:ext cx="384525" cy="312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altLang="ja-JP" sz="1400" dirty="0" smtClean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4</a:t>
            </a:r>
            <a:r>
              <a:rPr lang="en-US" altLang="ja-JP" sz="1400" dirty="0" smtClean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0</a:t>
            </a:r>
            <a:endParaRPr lang="ja-JP" altLang="en-US" sz="1600" dirty="0">
              <a:solidFill>
                <a:prstClr val="black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218" name="テキスト ボックス 217"/>
          <p:cNvSpPr txBox="1"/>
          <p:nvPr/>
        </p:nvSpPr>
        <p:spPr>
          <a:xfrm>
            <a:off x="3748779" y="3733783"/>
            <a:ext cx="384525" cy="312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altLang="ja-JP" sz="1400" dirty="0" smtClean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5</a:t>
            </a:r>
            <a:r>
              <a:rPr lang="en-US" altLang="ja-JP" sz="1400" dirty="0" smtClean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0</a:t>
            </a:r>
            <a:endParaRPr lang="ja-JP" altLang="en-US" sz="1600" dirty="0">
              <a:solidFill>
                <a:prstClr val="black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219" name="テキスト ボックス 218"/>
          <p:cNvSpPr txBox="1"/>
          <p:nvPr/>
        </p:nvSpPr>
        <p:spPr>
          <a:xfrm>
            <a:off x="4118768" y="3733783"/>
            <a:ext cx="384525" cy="312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altLang="ja-JP" sz="1400" dirty="0" smtClean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6</a:t>
            </a:r>
            <a:r>
              <a:rPr lang="en-US" altLang="ja-JP" sz="1400" dirty="0" smtClean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0</a:t>
            </a:r>
            <a:endParaRPr lang="ja-JP" altLang="en-US" sz="1600" dirty="0">
              <a:solidFill>
                <a:prstClr val="black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220" name="テキスト ボックス 219"/>
          <p:cNvSpPr txBox="1"/>
          <p:nvPr/>
        </p:nvSpPr>
        <p:spPr>
          <a:xfrm>
            <a:off x="4360291" y="3733783"/>
            <a:ext cx="384525" cy="312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altLang="ja-JP" sz="1400" dirty="0" smtClean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65</a:t>
            </a:r>
            <a:endParaRPr lang="ja-JP" altLang="en-US" sz="1600" dirty="0">
              <a:solidFill>
                <a:prstClr val="black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2055" name="正方形/長方形 2054"/>
          <p:cNvSpPr/>
          <p:nvPr/>
        </p:nvSpPr>
        <p:spPr>
          <a:xfrm>
            <a:off x="4524452" y="2959000"/>
            <a:ext cx="58521" cy="8193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9" name="直線コネクタ 128"/>
          <p:cNvCxnSpPr/>
          <p:nvPr/>
        </p:nvCxnSpPr>
        <p:spPr>
          <a:xfrm>
            <a:off x="4511895" y="2339111"/>
            <a:ext cx="9616" cy="1447515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コネクタ 157"/>
          <p:cNvCxnSpPr/>
          <p:nvPr/>
        </p:nvCxnSpPr>
        <p:spPr>
          <a:xfrm>
            <a:off x="518067" y="3595900"/>
            <a:ext cx="4168052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コネクタ 119"/>
          <p:cNvCxnSpPr/>
          <p:nvPr/>
        </p:nvCxnSpPr>
        <p:spPr>
          <a:xfrm>
            <a:off x="518067" y="3410843"/>
            <a:ext cx="4168052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コネクタ 120"/>
          <p:cNvCxnSpPr/>
          <p:nvPr/>
        </p:nvCxnSpPr>
        <p:spPr>
          <a:xfrm>
            <a:off x="518067" y="3225786"/>
            <a:ext cx="4168052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コネクタ 121"/>
          <p:cNvCxnSpPr/>
          <p:nvPr/>
        </p:nvCxnSpPr>
        <p:spPr>
          <a:xfrm>
            <a:off x="518067" y="3040729"/>
            <a:ext cx="4168052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テキスト ボックス 220"/>
          <p:cNvSpPr txBox="1"/>
          <p:nvPr/>
        </p:nvSpPr>
        <p:spPr>
          <a:xfrm>
            <a:off x="-7936" y="3432234"/>
            <a:ext cx="618879" cy="312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altLang="ja-JP" sz="1200" dirty="0" smtClean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2000</a:t>
            </a:r>
            <a:endParaRPr lang="ja-JP" altLang="en-US" sz="1400" dirty="0">
              <a:solidFill>
                <a:prstClr val="black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222" name="テキスト ボックス 221"/>
          <p:cNvSpPr txBox="1"/>
          <p:nvPr/>
        </p:nvSpPr>
        <p:spPr>
          <a:xfrm>
            <a:off x="-7936" y="3073789"/>
            <a:ext cx="618879" cy="312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altLang="ja-JP" sz="1200" dirty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6</a:t>
            </a:r>
            <a:r>
              <a:rPr lang="en-US" altLang="ja-JP" sz="1200" dirty="0" smtClean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000</a:t>
            </a:r>
            <a:endParaRPr lang="ja-JP" altLang="en-US" sz="1400" dirty="0">
              <a:solidFill>
                <a:prstClr val="black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223" name="テキスト ボックス 222"/>
          <p:cNvSpPr txBox="1"/>
          <p:nvPr/>
        </p:nvSpPr>
        <p:spPr>
          <a:xfrm>
            <a:off x="-40858" y="2697057"/>
            <a:ext cx="618879" cy="306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altLang="ja-JP" sz="1200" dirty="0" smtClean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10000</a:t>
            </a:r>
            <a:endParaRPr lang="ja-JP" altLang="en-US" sz="1400" dirty="0">
              <a:solidFill>
                <a:prstClr val="black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225" name="テキスト ボックス 224"/>
          <p:cNvSpPr txBox="1"/>
          <p:nvPr/>
        </p:nvSpPr>
        <p:spPr>
          <a:xfrm>
            <a:off x="-40858" y="2302036"/>
            <a:ext cx="618879" cy="306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altLang="ja-JP" sz="1200" dirty="0" smtClean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14000</a:t>
            </a:r>
            <a:endParaRPr lang="ja-JP" altLang="en-US" sz="1400" dirty="0">
              <a:solidFill>
                <a:prstClr val="black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226" name="テキスト ボックス 225"/>
          <p:cNvSpPr txBox="1"/>
          <p:nvPr/>
        </p:nvSpPr>
        <p:spPr>
          <a:xfrm>
            <a:off x="-40858" y="2100868"/>
            <a:ext cx="618879" cy="303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ja-JP" altLang="en-US" sz="700" dirty="0" smtClean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（万人）</a:t>
            </a:r>
            <a:endParaRPr lang="ja-JP" altLang="en-US" sz="800" dirty="0">
              <a:solidFill>
                <a:prstClr val="black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2056" name="テキスト ボックス 2055"/>
          <p:cNvSpPr txBox="1"/>
          <p:nvPr/>
        </p:nvSpPr>
        <p:spPr>
          <a:xfrm>
            <a:off x="479315" y="2309803"/>
            <a:ext cx="495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実績値</a:t>
            </a:r>
            <a:endParaRPr kumimoji="1" lang="ja-JP" altLang="en-US" sz="800" dirty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27" name="テキスト ボックス 226"/>
          <p:cNvSpPr txBox="1"/>
          <p:nvPr/>
        </p:nvSpPr>
        <p:spPr>
          <a:xfrm>
            <a:off x="2795600" y="2309803"/>
            <a:ext cx="495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推計</a:t>
            </a:r>
            <a:r>
              <a:rPr kumimoji="1" lang="ja-JP" altLang="en-US" sz="8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値</a:t>
            </a:r>
            <a:endParaRPr kumimoji="1" lang="ja-JP" altLang="en-US" sz="800" dirty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graphicFrame>
        <p:nvGraphicFramePr>
          <p:cNvPr id="228" name="グラフ 227"/>
          <p:cNvGraphicFramePr/>
          <p:nvPr>
            <p:extLst>
              <p:ext uri="{D42A27DB-BD31-4B8C-83A1-F6EECF244321}">
                <p14:modId xmlns:p14="http://schemas.microsoft.com/office/powerpoint/2010/main" val="2990367500"/>
              </p:ext>
            </p:extLst>
          </p:nvPr>
        </p:nvGraphicFramePr>
        <p:xfrm>
          <a:off x="4246708" y="2246312"/>
          <a:ext cx="768845" cy="776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30" name="テキスト ボックス 229"/>
          <p:cNvSpPr txBox="1"/>
          <p:nvPr/>
        </p:nvSpPr>
        <p:spPr>
          <a:xfrm>
            <a:off x="510100" y="4090836"/>
            <a:ext cx="1011626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HGP創英角ｺﾞｼｯｸUB" pitchFamily="50" charset="-128"/>
                <a:ea typeface="HGP創英角ｺﾞｼｯｸUB" pitchFamily="50" charset="-128"/>
              </a:rPr>
              <a:t>年少人口</a:t>
            </a:r>
            <a:endParaRPr kumimoji="1" lang="ja-JP" altLang="en-US" sz="10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31" name="テキスト ボックス 230"/>
          <p:cNvSpPr txBox="1"/>
          <p:nvPr/>
        </p:nvSpPr>
        <p:spPr>
          <a:xfrm>
            <a:off x="1670160" y="4090836"/>
            <a:ext cx="1011626" cy="24622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HGP創英角ｺﾞｼｯｸUB" pitchFamily="50" charset="-128"/>
                <a:ea typeface="HGP創英角ｺﾞｼｯｸUB" pitchFamily="50" charset="-128"/>
              </a:rPr>
              <a:t>生産年齢</a:t>
            </a:r>
            <a:r>
              <a:rPr lang="ja-JP" altLang="en-US" sz="1000" dirty="0" smtClean="0">
                <a:latin typeface="HGP創英角ｺﾞｼｯｸUB" pitchFamily="50" charset="-128"/>
                <a:ea typeface="HGP創英角ｺﾞｼｯｸUB" pitchFamily="50" charset="-128"/>
              </a:rPr>
              <a:t>人口</a:t>
            </a:r>
            <a:endParaRPr kumimoji="1" lang="ja-JP" altLang="en-US" sz="10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32" name="テキスト ボックス 231"/>
          <p:cNvSpPr txBox="1"/>
          <p:nvPr/>
        </p:nvSpPr>
        <p:spPr>
          <a:xfrm>
            <a:off x="2816573" y="4090836"/>
            <a:ext cx="1011626" cy="246221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HGP創英角ｺﾞｼｯｸUB" pitchFamily="50" charset="-128"/>
                <a:ea typeface="HGP創英角ｺﾞｼｯｸUB" pitchFamily="50" charset="-128"/>
              </a:rPr>
              <a:t>老年</a:t>
            </a:r>
            <a:r>
              <a:rPr lang="ja-JP" altLang="en-US" sz="1000" dirty="0" smtClean="0">
                <a:latin typeface="HGP創英角ｺﾞｼｯｸUB" pitchFamily="50" charset="-128"/>
                <a:ea typeface="HGP創英角ｺﾞｼｯｸUB" pitchFamily="50" charset="-128"/>
              </a:rPr>
              <a:t>人口</a:t>
            </a:r>
            <a:endParaRPr kumimoji="1" lang="ja-JP" altLang="en-US" sz="10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33" name="正方形/長方形 232"/>
          <p:cNvSpPr/>
          <p:nvPr/>
        </p:nvSpPr>
        <p:spPr>
          <a:xfrm>
            <a:off x="520815" y="4877666"/>
            <a:ext cx="2113804" cy="1794427"/>
          </a:xfrm>
          <a:prstGeom prst="rect">
            <a:avLst/>
          </a:prstGeom>
          <a:solidFill>
            <a:srgbClr val="FFFF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角丸四角形 233"/>
          <p:cNvSpPr/>
          <p:nvPr/>
        </p:nvSpPr>
        <p:spPr>
          <a:xfrm>
            <a:off x="594392" y="5023077"/>
            <a:ext cx="1928651" cy="284094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rgbClr val="FFC000"/>
                </a:solidFill>
                <a:latin typeface="HGP創英角ｺﾞｼｯｸUB" pitchFamily="50" charset="-128"/>
                <a:ea typeface="HGP創英角ｺﾞｼｯｸUB" pitchFamily="50" charset="-128"/>
              </a:rPr>
              <a:t>未婚率</a:t>
            </a:r>
            <a:r>
              <a:rPr lang="ja-JP" altLang="en-US" sz="1400" dirty="0" smtClean="0">
                <a:solidFill>
                  <a:srgbClr val="FFC000"/>
                </a:solidFill>
                <a:latin typeface="HGP創英角ｺﾞｼｯｸUB" pitchFamily="50" charset="-128"/>
                <a:ea typeface="HGP創英角ｺﾞｼｯｸUB" pitchFamily="50" charset="-128"/>
              </a:rPr>
              <a:t>の上昇</a:t>
            </a:r>
            <a:endParaRPr kumimoji="1" lang="ja-JP" altLang="en-US" sz="1400" dirty="0">
              <a:solidFill>
                <a:srgbClr val="FFC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35" name="角丸四角形 234"/>
          <p:cNvSpPr/>
          <p:nvPr/>
        </p:nvSpPr>
        <p:spPr>
          <a:xfrm>
            <a:off x="594392" y="5374776"/>
            <a:ext cx="1928651" cy="284094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rgbClr val="FFC000"/>
                </a:solidFill>
                <a:latin typeface="HGP創英角ｺﾞｼｯｸUB" pitchFamily="50" charset="-128"/>
                <a:ea typeface="HGP創英角ｺﾞｼｯｸUB" pitchFamily="50" charset="-128"/>
              </a:rPr>
              <a:t>晩婚化</a:t>
            </a:r>
            <a:endParaRPr kumimoji="1" lang="ja-JP" altLang="en-US" sz="1400" dirty="0">
              <a:solidFill>
                <a:srgbClr val="FFC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36" name="角丸四角形 235"/>
          <p:cNvSpPr/>
          <p:nvPr/>
        </p:nvSpPr>
        <p:spPr>
          <a:xfrm>
            <a:off x="594392" y="5715278"/>
            <a:ext cx="1928651" cy="284094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rgbClr val="FFC000"/>
                </a:solidFill>
                <a:latin typeface="HGP創英角ｺﾞｼｯｸUB" pitchFamily="50" charset="-128"/>
                <a:ea typeface="HGP創英角ｺﾞｼｯｸUB" pitchFamily="50" charset="-128"/>
              </a:rPr>
              <a:t>育児</a:t>
            </a:r>
            <a:r>
              <a:rPr lang="ja-JP" altLang="en-US" sz="1400" dirty="0" smtClean="0">
                <a:solidFill>
                  <a:srgbClr val="FFC000"/>
                </a:solidFill>
                <a:latin typeface="HGP創英角ｺﾞｼｯｸUB" pitchFamily="50" charset="-128"/>
                <a:ea typeface="HGP創英角ｺﾞｼｯｸUB" pitchFamily="50" charset="-128"/>
              </a:rPr>
              <a:t>の負担が大きい</a:t>
            </a:r>
            <a:endParaRPr kumimoji="1" lang="ja-JP" altLang="en-US" sz="1400" dirty="0">
              <a:solidFill>
                <a:srgbClr val="FFC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29" name="正方形/長方形 228"/>
          <p:cNvSpPr/>
          <p:nvPr/>
        </p:nvSpPr>
        <p:spPr>
          <a:xfrm>
            <a:off x="504691" y="4094533"/>
            <a:ext cx="1010600" cy="242335"/>
          </a:xfrm>
          <a:prstGeom prst="rect">
            <a:avLst/>
          </a:prstGeom>
          <a:solidFill>
            <a:srgbClr val="FFF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5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0</a:t>
            </a:r>
            <a:r>
              <a:rPr lang="ja-JP" altLang="en-US" sz="105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～</a:t>
            </a:r>
            <a:r>
              <a:rPr lang="en-US" altLang="ja-JP" sz="105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14</a:t>
            </a:r>
            <a:r>
              <a:rPr lang="ja-JP" altLang="en-US" sz="105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歳</a:t>
            </a:r>
            <a:endParaRPr lang="en-US" altLang="ja-JP" sz="105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38" name="正方形/長方形 237"/>
          <p:cNvSpPr/>
          <p:nvPr/>
        </p:nvSpPr>
        <p:spPr>
          <a:xfrm>
            <a:off x="1667285" y="4094533"/>
            <a:ext cx="1010600" cy="242335"/>
          </a:xfrm>
          <a:prstGeom prst="rect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5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15</a:t>
            </a:r>
            <a:r>
              <a:rPr lang="ja-JP" altLang="en-US" sz="105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～</a:t>
            </a:r>
            <a:r>
              <a:rPr lang="en-US" altLang="ja-JP" sz="105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64</a:t>
            </a:r>
            <a:r>
              <a:rPr lang="ja-JP" altLang="en-US" sz="105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歳</a:t>
            </a:r>
            <a:endParaRPr lang="en-US" altLang="ja-JP" sz="105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39" name="正方形/長方形 238"/>
          <p:cNvSpPr/>
          <p:nvPr/>
        </p:nvSpPr>
        <p:spPr>
          <a:xfrm>
            <a:off x="2813551" y="4094533"/>
            <a:ext cx="1010600" cy="242335"/>
          </a:xfrm>
          <a:prstGeom prst="rect">
            <a:avLst/>
          </a:prstGeom>
          <a:solidFill>
            <a:srgbClr val="FF339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5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65</a:t>
            </a:r>
            <a:r>
              <a:rPr lang="ja-JP" altLang="en-US" sz="105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歳以上</a:t>
            </a:r>
            <a:endParaRPr lang="en-US" altLang="ja-JP" sz="105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graphicFrame>
        <p:nvGraphicFramePr>
          <p:cNvPr id="241" name="グラフ 240"/>
          <p:cNvGraphicFramePr/>
          <p:nvPr>
            <p:extLst>
              <p:ext uri="{D42A27DB-BD31-4B8C-83A1-F6EECF244321}">
                <p14:modId xmlns:p14="http://schemas.microsoft.com/office/powerpoint/2010/main" val="304378283"/>
              </p:ext>
            </p:extLst>
          </p:nvPr>
        </p:nvGraphicFramePr>
        <p:xfrm>
          <a:off x="2125915" y="2246312"/>
          <a:ext cx="768845" cy="776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42" name="テキスト ボックス 241"/>
          <p:cNvSpPr txBox="1"/>
          <p:nvPr/>
        </p:nvSpPr>
        <p:spPr>
          <a:xfrm>
            <a:off x="2232707" y="2484821"/>
            <a:ext cx="614275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altLang="ja-JP" sz="2000" b="1" dirty="0" smtClean="0">
                <a:ln>
                  <a:solidFill>
                    <a:schemeClr val="bg1"/>
                  </a:solidFill>
                </a:ln>
                <a:solidFill>
                  <a:srgbClr val="FF3399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27</a:t>
            </a:r>
            <a:r>
              <a:rPr lang="en-US" altLang="ja-JP" sz="1100" dirty="0" smtClean="0">
                <a:ln>
                  <a:solidFill>
                    <a:schemeClr val="bg1"/>
                  </a:solidFill>
                </a:ln>
                <a:solidFill>
                  <a:srgbClr val="FF3399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%</a:t>
            </a:r>
            <a:endParaRPr lang="ja-JP" altLang="en-US" dirty="0">
              <a:ln>
                <a:solidFill>
                  <a:schemeClr val="bg1"/>
                </a:solidFill>
              </a:ln>
              <a:solidFill>
                <a:srgbClr val="FF3399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243" name="テキスト ボックス 242"/>
          <p:cNvSpPr txBox="1"/>
          <p:nvPr/>
        </p:nvSpPr>
        <p:spPr>
          <a:xfrm>
            <a:off x="2273887" y="2351878"/>
            <a:ext cx="4953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P創英角ｺﾞｼｯｸUB" pitchFamily="50" charset="-128"/>
                <a:ea typeface="HGP創英角ｺﾞｼｯｸUB" pitchFamily="50" charset="-128"/>
              </a:rPr>
              <a:t>高齢化率</a:t>
            </a:r>
            <a:endParaRPr kumimoji="1" lang="ja-JP" altLang="en-US" sz="6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44" name="テキスト ボックス 243"/>
          <p:cNvSpPr txBox="1"/>
          <p:nvPr/>
        </p:nvSpPr>
        <p:spPr>
          <a:xfrm>
            <a:off x="2273887" y="2694076"/>
            <a:ext cx="4953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" dirty="0" smtClean="0">
                <a:latin typeface="Bahnschrift SemiBold" pitchFamily="34" charset="0"/>
                <a:ea typeface="HGP創英角ｺﾞｼｯｸUB" pitchFamily="50" charset="-128"/>
              </a:rPr>
              <a:t>2017</a:t>
            </a:r>
            <a:r>
              <a:rPr lang="ja-JP" altLang="en-US" sz="400" dirty="0" smtClean="0">
                <a:latin typeface="HGP創英角ｺﾞｼｯｸUB" pitchFamily="50" charset="-128"/>
                <a:ea typeface="HGP創英角ｺﾞｼｯｸUB" pitchFamily="50" charset="-128"/>
              </a:rPr>
              <a:t>年</a:t>
            </a:r>
            <a:endParaRPr kumimoji="1" lang="ja-JP" altLang="en-US" sz="6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45" name="テキスト ボックス 244"/>
          <p:cNvSpPr txBox="1"/>
          <p:nvPr/>
        </p:nvSpPr>
        <p:spPr>
          <a:xfrm>
            <a:off x="4356024" y="2484821"/>
            <a:ext cx="614275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altLang="ja-JP" sz="2000" b="1" dirty="0">
                <a:ln>
                  <a:solidFill>
                    <a:schemeClr val="bg1"/>
                  </a:solidFill>
                </a:ln>
                <a:solidFill>
                  <a:srgbClr val="FF3399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38</a:t>
            </a:r>
            <a:r>
              <a:rPr lang="en-US" altLang="ja-JP" sz="1100" dirty="0" smtClean="0">
                <a:ln>
                  <a:solidFill>
                    <a:schemeClr val="bg1"/>
                  </a:solidFill>
                </a:ln>
                <a:solidFill>
                  <a:srgbClr val="FF3399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%</a:t>
            </a:r>
            <a:endParaRPr lang="ja-JP" altLang="en-US" dirty="0">
              <a:ln>
                <a:solidFill>
                  <a:schemeClr val="bg1"/>
                </a:solidFill>
              </a:ln>
              <a:solidFill>
                <a:srgbClr val="FF3399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246" name="テキスト ボックス 245"/>
          <p:cNvSpPr txBox="1"/>
          <p:nvPr/>
        </p:nvSpPr>
        <p:spPr>
          <a:xfrm>
            <a:off x="4402811" y="2694076"/>
            <a:ext cx="4953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" dirty="0" smtClean="0">
                <a:latin typeface="Bahnschrift SemiBold" pitchFamily="34" charset="0"/>
                <a:ea typeface="HGP創英角ｺﾞｼｯｸUB" pitchFamily="50" charset="-128"/>
              </a:rPr>
              <a:t>2065</a:t>
            </a:r>
            <a:r>
              <a:rPr lang="ja-JP" altLang="en-US" sz="400" dirty="0" smtClean="0">
                <a:latin typeface="HGP創英角ｺﾞｼｯｸUB" pitchFamily="50" charset="-128"/>
                <a:ea typeface="HGP創英角ｺﾞｼｯｸUB" pitchFamily="50" charset="-128"/>
              </a:rPr>
              <a:t>年</a:t>
            </a:r>
            <a:endParaRPr kumimoji="1" lang="ja-JP" altLang="en-US" sz="6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47" name="テキスト ボックス 246"/>
          <p:cNvSpPr txBox="1"/>
          <p:nvPr/>
        </p:nvSpPr>
        <p:spPr>
          <a:xfrm>
            <a:off x="4388788" y="2351878"/>
            <a:ext cx="4953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P創英角ｺﾞｼｯｸUB" pitchFamily="50" charset="-128"/>
                <a:ea typeface="HGP創英角ｺﾞｼｯｸUB" pitchFamily="50" charset="-128"/>
              </a:rPr>
              <a:t>高齢化率</a:t>
            </a:r>
            <a:endParaRPr kumimoji="1" lang="ja-JP" altLang="en-US" sz="6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057" name="右矢印 2056"/>
          <p:cNvSpPr/>
          <p:nvPr/>
        </p:nvSpPr>
        <p:spPr>
          <a:xfrm>
            <a:off x="2790883" y="2588930"/>
            <a:ext cx="1562334" cy="159880"/>
          </a:xfrm>
          <a:prstGeom prst="rightArrow">
            <a:avLst/>
          </a:prstGeom>
          <a:solidFill>
            <a:srgbClr val="FF33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9" name="直線コネクタ 248"/>
          <p:cNvCxnSpPr/>
          <p:nvPr/>
        </p:nvCxnSpPr>
        <p:spPr>
          <a:xfrm>
            <a:off x="5679835" y="2339111"/>
            <a:ext cx="9616" cy="1447515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直線コネクタ 249"/>
          <p:cNvCxnSpPr/>
          <p:nvPr/>
        </p:nvCxnSpPr>
        <p:spPr>
          <a:xfrm>
            <a:off x="5995633" y="2339111"/>
            <a:ext cx="9616" cy="1447515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直線コネクタ 250"/>
          <p:cNvCxnSpPr/>
          <p:nvPr/>
        </p:nvCxnSpPr>
        <p:spPr>
          <a:xfrm>
            <a:off x="6316145" y="2339111"/>
            <a:ext cx="9616" cy="1447515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直線コネクタ 251"/>
          <p:cNvCxnSpPr/>
          <p:nvPr/>
        </p:nvCxnSpPr>
        <p:spPr>
          <a:xfrm>
            <a:off x="6613089" y="2339111"/>
            <a:ext cx="9616" cy="1447515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直線コネクタ 252"/>
          <p:cNvCxnSpPr/>
          <p:nvPr/>
        </p:nvCxnSpPr>
        <p:spPr>
          <a:xfrm>
            <a:off x="6919460" y="2339111"/>
            <a:ext cx="9616" cy="1447515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直線コネクタ 253"/>
          <p:cNvCxnSpPr/>
          <p:nvPr/>
        </p:nvCxnSpPr>
        <p:spPr>
          <a:xfrm>
            <a:off x="7221118" y="2339111"/>
            <a:ext cx="9616" cy="1447515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直線コネクタ 254"/>
          <p:cNvCxnSpPr/>
          <p:nvPr/>
        </p:nvCxnSpPr>
        <p:spPr>
          <a:xfrm>
            <a:off x="7527489" y="2339111"/>
            <a:ext cx="9616" cy="1447515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直線コネクタ 255"/>
          <p:cNvCxnSpPr/>
          <p:nvPr/>
        </p:nvCxnSpPr>
        <p:spPr>
          <a:xfrm>
            <a:off x="7819720" y="2339111"/>
            <a:ext cx="9616" cy="1447515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直線コネクタ 256"/>
          <p:cNvCxnSpPr/>
          <p:nvPr/>
        </p:nvCxnSpPr>
        <p:spPr>
          <a:xfrm>
            <a:off x="8126091" y="2339111"/>
            <a:ext cx="9616" cy="1447515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直線コネクタ 257"/>
          <p:cNvCxnSpPr/>
          <p:nvPr/>
        </p:nvCxnSpPr>
        <p:spPr>
          <a:xfrm>
            <a:off x="8418322" y="2339111"/>
            <a:ext cx="9616" cy="1447515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直線コネクタ 259"/>
          <p:cNvCxnSpPr/>
          <p:nvPr/>
        </p:nvCxnSpPr>
        <p:spPr>
          <a:xfrm>
            <a:off x="5387388" y="3486253"/>
            <a:ext cx="3267385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直線コネクタ 260"/>
          <p:cNvCxnSpPr/>
          <p:nvPr/>
        </p:nvCxnSpPr>
        <p:spPr>
          <a:xfrm>
            <a:off x="5387388" y="3198735"/>
            <a:ext cx="3267385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直線コネクタ 261"/>
          <p:cNvCxnSpPr/>
          <p:nvPr/>
        </p:nvCxnSpPr>
        <p:spPr>
          <a:xfrm>
            <a:off x="5387388" y="2901791"/>
            <a:ext cx="3267385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直線コネクタ 262"/>
          <p:cNvCxnSpPr/>
          <p:nvPr/>
        </p:nvCxnSpPr>
        <p:spPr>
          <a:xfrm>
            <a:off x="5387388" y="2600133"/>
            <a:ext cx="3267385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フリーフォーム 2058"/>
          <p:cNvSpPr/>
          <p:nvPr/>
        </p:nvSpPr>
        <p:spPr>
          <a:xfrm>
            <a:off x="5382705" y="2620652"/>
            <a:ext cx="3044858" cy="999241"/>
          </a:xfrm>
          <a:custGeom>
            <a:avLst/>
            <a:gdLst>
              <a:gd name="connsiteX0" fmla="*/ 0 w 3044858"/>
              <a:gd name="connsiteY0" fmla="*/ 999241 h 999241"/>
              <a:gd name="connsiteX1" fmla="*/ 612742 w 3044858"/>
              <a:gd name="connsiteY1" fmla="*/ 895546 h 999241"/>
              <a:gd name="connsiteX2" fmla="*/ 1079369 w 3044858"/>
              <a:gd name="connsiteY2" fmla="*/ 740004 h 999241"/>
              <a:gd name="connsiteX3" fmla="*/ 1244338 w 3044858"/>
              <a:gd name="connsiteY3" fmla="*/ 631595 h 999241"/>
              <a:gd name="connsiteX4" fmla="*/ 1541283 w 3044858"/>
              <a:gd name="connsiteY4" fmla="*/ 466626 h 999241"/>
              <a:gd name="connsiteX5" fmla="*/ 1706252 w 3044858"/>
              <a:gd name="connsiteY5" fmla="*/ 353505 h 999241"/>
              <a:gd name="connsiteX6" fmla="*/ 1847654 w 3044858"/>
              <a:gd name="connsiteY6" fmla="*/ 282804 h 999241"/>
              <a:gd name="connsiteX7" fmla="*/ 2163452 w 3044858"/>
              <a:gd name="connsiteY7" fmla="*/ 212103 h 999241"/>
              <a:gd name="connsiteX8" fmla="*/ 2446256 w 3044858"/>
              <a:gd name="connsiteY8" fmla="*/ 94268 h 999241"/>
              <a:gd name="connsiteX9" fmla="*/ 2747914 w 3044858"/>
              <a:gd name="connsiteY9" fmla="*/ 14140 h 999241"/>
              <a:gd name="connsiteX10" fmla="*/ 3044858 w 3044858"/>
              <a:gd name="connsiteY10" fmla="*/ 0 h 99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44858" h="999241">
                <a:moveTo>
                  <a:pt x="0" y="999241"/>
                </a:moveTo>
                <a:lnTo>
                  <a:pt x="612742" y="895546"/>
                </a:lnTo>
                <a:lnTo>
                  <a:pt x="1079369" y="740004"/>
                </a:lnTo>
                <a:lnTo>
                  <a:pt x="1244338" y="631595"/>
                </a:lnTo>
                <a:lnTo>
                  <a:pt x="1541283" y="466626"/>
                </a:lnTo>
                <a:lnTo>
                  <a:pt x="1706252" y="353505"/>
                </a:lnTo>
                <a:lnTo>
                  <a:pt x="1847654" y="282804"/>
                </a:lnTo>
                <a:lnTo>
                  <a:pt x="2163452" y="212103"/>
                </a:lnTo>
                <a:lnTo>
                  <a:pt x="2446256" y="94268"/>
                </a:lnTo>
                <a:lnTo>
                  <a:pt x="2747914" y="14140"/>
                </a:lnTo>
                <a:lnTo>
                  <a:pt x="3044858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0" name="フリーフォーム 2059"/>
          <p:cNvSpPr/>
          <p:nvPr/>
        </p:nvSpPr>
        <p:spPr>
          <a:xfrm>
            <a:off x="5387419" y="2663072"/>
            <a:ext cx="3040144" cy="1027522"/>
          </a:xfrm>
          <a:custGeom>
            <a:avLst/>
            <a:gdLst>
              <a:gd name="connsiteX0" fmla="*/ 0 w 3040144"/>
              <a:gd name="connsiteY0" fmla="*/ 1027522 h 1027522"/>
              <a:gd name="connsiteX1" fmla="*/ 311084 w 3040144"/>
              <a:gd name="connsiteY1" fmla="*/ 1018095 h 1027522"/>
              <a:gd name="connsiteX2" fmla="*/ 617455 w 3040144"/>
              <a:gd name="connsiteY2" fmla="*/ 1003955 h 1027522"/>
              <a:gd name="connsiteX3" fmla="*/ 947393 w 3040144"/>
              <a:gd name="connsiteY3" fmla="*/ 966248 h 1027522"/>
              <a:gd name="connsiteX4" fmla="*/ 1239624 w 3040144"/>
              <a:gd name="connsiteY4" fmla="*/ 900260 h 1027522"/>
              <a:gd name="connsiteX5" fmla="*/ 1545995 w 3040144"/>
              <a:gd name="connsiteY5" fmla="*/ 791852 h 1027522"/>
              <a:gd name="connsiteX6" fmla="*/ 1847653 w 3040144"/>
              <a:gd name="connsiteY6" fmla="*/ 655163 h 1027522"/>
              <a:gd name="connsiteX7" fmla="*/ 2144597 w 3040144"/>
              <a:gd name="connsiteY7" fmla="*/ 372359 h 1027522"/>
              <a:gd name="connsiteX8" fmla="*/ 2446255 w 3040144"/>
              <a:gd name="connsiteY8" fmla="*/ 164969 h 1027522"/>
              <a:gd name="connsiteX9" fmla="*/ 2747913 w 3040144"/>
              <a:gd name="connsiteY9" fmla="*/ 37707 h 1027522"/>
              <a:gd name="connsiteX10" fmla="*/ 3040144 w 3040144"/>
              <a:gd name="connsiteY10" fmla="*/ 0 h 102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40144" h="1027522">
                <a:moveTo>
                  <a:pt x="0" y="1027522"/>
                </a:moveTo>
                <a:lnTo>
                  <a:pt x="311084" y="1018095"/>
                </a:lnTo>
                <a:lnTo>
                  <a:pt x="617455" y="1003955"/>
                </a:lnTo>
                <a:lnTo>
                  <a:pt x="947393" y="966248"/>
                </a:lnTo>
                <a:lnTo>
                  <a:pt x="1239624" y="900260"/>
                </a:lnTo>
                <a:lnTo>
                  <a:pt x="1545995" y="791852"/>
                </a:lnTo>
                <a:lnTo>
                  <a:pt x="1847653" y="655163"/>
                </a:lnTo>
                <a:lnTo>
                  <a:pt x="2144597" y="372359"/>
                </a:lnTo>
                <a:lnTo>
                  <a:pt x="2446255" y="164969"/>
                </a:lnTo>
                <a:lnTo>
                  <a:pt x="2747913" y="37707"/>
                </a:lnTo>
                <a:lnTo>
                  <a:pt x="3040144" y="0"/>
                </a:ln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1" name="フリーフォーム 2060"/>
          <p:cNvSpPr/>
          <p:nvPr/>
        </p:nvSpPr>
        <p:spPr>
          <a:xfrm>
            <a:off x="5392132" y="2974157"/>
            <a:ext cx="3040144" cy="452486"/>
          </a:xfrm>
          <a:custGeom>
            <a:avLst/>
            <a:gdLst>
              <a:gd name="connsiteX0" fmla="*/ 0 w 3040144"/>
              <a:gd name="connsiteY0" fmla="*/ 452486 h 452486"/>
              <a:gd name="connsiteX1" fmla="*/ 292231 w 3040144"/>
              <a:gd name="connsiteY1" fmla="*/ 400639 h 452486"/>
              <a:gd name="connsiteX2" fmla="*/ 608029 w 3040144"/>
              <a:gd name="connsiteY2" fmla="*/ 325224 h 452486"/>
              <a:gd name="connsiteX3" fmla="*/ 919113 w 3040144"/>
              <a:gd name="connsiteY3" fmla="*/ 282804 h 452486"/>
              <a:gd name="connsiteX4" fmla="*/ 1244338 w 3040144"/>
              <a:gd name="connsiteY4" fmla="*/ 282804 h 452486"/>
              <a:gd name="connsiteX5" fmla="*/ 1404594 w 3040144"/>
              <a:gd name="connsiteY5" fmla="*/ 282804 h 452486"/>
              <a:gd name="connsiteX6" fmla="*/ 1550709 w 3040144"/>
              <a:gd name="connsiteY6" fmla="*/ 245097 h 452486"/>
              <a:gd name="connsiteX7" fmla="*/ 1828800 w 3040144"/>
              <a:gd name="connsiteY7" fmla="*/ 174396 h 452486"/>
              <a:gd name="connsiteX8" fmla="*/ 2163452 w 3040144"/>
              <a:gd name="connsiteY8" fmla="*/ 131975 h 452486"/>
              <a:gd name="connsiteX9" fmla="*/ 2427402 w 3040144"/>
              <a:gd name="connsiteY9" fmla="*/ 65987 h 452486"/>
              <a:gd name="connsiteX10" fmla="*/ 2766767 w 3040144"/>
              <a:gd name="connsiteY10" fmla="*/ 61274 h 452486"/>
              <a:gd name="connsiteX11" fmla="*/ 3030717 w 3040144"/>
              <a:gd name="connsiteY11" fmla="*/ 0 h 452486"/>
              <a:gd name="connsiteX12" fmla="*/ 3030717 w 3040144"/>
              <a:gd name="connsiteY12" fmla="*/ 0 h 452486"/>
              <a:gd name="connsiteX13" fmla="*/ 3040144 w 3040144"/>
              <a:gd name="connsiteY13" fmla="*/ 0 h 45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40144" h="452486">
                <a:moveTo>
                  <a:pt x="0" y="452486"/>
                </a:moveTo>
                <a:lnTo>
                  <a:pt x="292231" y="400639"/>
                </a:lnTo>
                <a:lnTo>
                  <a:pt x="608029" y="325224"/>
                </a:lnTo>
                <a:lnTo>
                  <a:pt x="919113" y="282804"/>
                </a:lnTo>
                <a:lnTo>
                  <a:pt x="1244338" y="282804"/>
                </a:lnTo>
                <a:lnTo>
                  <a:pt x="1404594" y="282804"/>
                </a:lnTo>
                <a:lnTo>
                  <a:pt x="1550709" y="245097"/>
                </a:lnTo>
                <a:lnTo>
                  <a:pt x="1828800" y="174396"/>
                </a:lnTo>
                <a:lnTo>
                  <a:pt x="2163452" y="131975"/>
                </a:lnTo>
                <a:lnTo>
                  <a:pt x="2427402" y="65987"/>
                </a:lnTo>
                <a:lnTo>
                  <a:pt x="2766767" y="61274"/>
                </a:lnTo>
                <a:lnTo>
                  <a:pt x="3030717" y="0"/>
                </a:lnTo>
                <a:lnTo>
                  <a:pt x="3030717" y="0"/>
                </a:lnTo>
                <a:lnTo>
                  <a:pt x="3040144" y="0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2" name="フリーフォーム 2061"/>
          <p:cNvSpPr/>
          <p:nvPr/>
        </p:nvSpPr>
        <p:spPr>
          <a:xfrm>
            <a:off x="5387419" y="2851608"/>
            <a:ext cx="3035430" cy="843699"/>
          </a:xfrm>
          <a:custGeom>
            <a:avLst/>
            <a:gdLst>
              <a:gd name="connsiteX0" fmla="*/ 0 w 3035430"/>
              <a:gd name="connsiteY0" fmla="*/ 843699 h 843699"/>
              <a:gd name="connsiteX1" fmla="*/ 612742 w 3035430"/>
              <a:gd name="connsiteY1" fmla="*/ 782425 h 843699"/>
              <a:gd name="connsiteX2" fmla="*/ 937967 w 3035430"/>
              <a:gd name="connsiteY2" fmla="*/ 754145 h 843699"/>
              <a:gd name="connsiteX3" fmla="*/ 1234911 w 3035430"/>
              <a:gd name="connsiteY3" fmla="*/ 716437 h 843699"/>
              <a:gd name="connsiteX4" fmla="*/ 1545995 w 3035430"/>
              <a:gd name="connsiteY4" fmla="*/ 664590 h 843699"/>
              <a:gd name="connsiteX5" fmla="*/ 1677971 w 3035430"/>
              <a:gd name="connsiteY5" fmla="*/ 636310 h 843699"/>
              <a:gd name="connsiteX6" fmla="*/ 1857080 w 3035430"/>
              <a:gd name="connsiteY6" fmla="*/ 551468 h 843699"/>
              <a:gd name="connsiteX7" fmla="*/ 2064470 w 3035430"/>
              <a:gd name="connsiteY7" fmla="*/ 466627 h 843699"/>
              <a:gd name="connsiteX8" fmla="*/ 2229439 w 3035430"/>
              <a:gd name="connsiteY8" fmla="*/ 362932 h 843699"/>
              <a:gd name="connsiteX9" fmla="*/ 2460395 w 3035430"/>
              <a:gd name="connsiteY9" fmla="*/ 193250 h 843699"/>
              <a:gd name="connsiteX10" fmla="*/ 2762053 w 3035430"/>
              <a:gd name="connsiteY10" fmla="*/ 117835 h 843699"/>
              <a:gd name="connsiteX11" fmla="*/ 2908169 w 3035430"/>
              <a:gd name="connsiteY11" fmla="*/ 23567 h 843699"/>
              <a:gd name="connsiteX12" fmla="*/ 3035430 w 3035430"/>
              <a:gd name="connsiteY12" fmla="*/ 0 h 84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35430" h="843699">
                <a:moveTo>
                  <a:pt x="0" y="843699"/>
                </a:moveTo>
                <a:lnTo>
                  <a:pt x="612742" y="782425"/>
                </a:lnTo>
                <a:lnTo>
                  <a:pt x="937967" y="754145"/>
                </a:lnTo>
                <a:lnTo>
                  <a:pt x="1234911" y="716437"/>
                </a:lnTo>
                <a:lnTo>
                  <a:pt x="1545995" y="664590"/>
                </a:lnTo>
                <a:lnTo>
                  <a:pt x="1677971" y="636310"/>
                </a:lnTo>
                <a:lnTo>
                  <a:pt x="1857080" y="551468"/>
                </a:lnTo>
                <a:lnTo>
                  <a:pt x="2064470" y="466627"/>
                </a:lnTo>
                <a:lnTo>
                  <a:pt x="2229439" y="362932"/>
                </a:lnTo>
                <a:lnTo>
                  <a:pt x="2460395" y="193250"/>
                </a:lnTo>
                <a:lnTo>
                  <a:pt x="2762053" y="117835"/>
                </a:lnTo>
                <a:lnTo>
                  <a:pt x="2908169" y="23567"/>
                </a:lnTo>
                <a:lnTo>
                  <a:pt x="3035430" y="0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3" name="フリーフォーム 2062"/>
          <p:cNvSpPr/>
          <p:nvPr/>
        </p:nvSpPr>
        <p:spPr>
          <a:xfrm>
            <a:off x="5392132" y="3063711"/>
            <a:ext cx="3030717" cy="457200"/>
          </a:xfrm>
          <a:custGeom>
            <a:avLst/>
            <a:gdLst>
              <a:gd name="connsiteX0" fmla="*/ 0 w 3030717"/>
              <a:gd name="connsiteY0" fmla="*/ 457200 h 457200"/>
              <a:gd name="connsiteX1" fmla="*/ 296944 w 3030717"/>
              <a:gd name="connsiteY1" fmla="*/ 405353 h 457200"/>
              <a:gd name="connsiteX2" fmla="*/ 608029 w 3030717"/>
              <a:gd name="connsiteY2" fmla="*/ 362932 h 457200"/>
              <a:gd name="connsiteX3" fmla="*/ 933254 w 3030717"/>
              <a:gd name="connsiteY3" fmla="*/ 348792 h 457200"/>
              <a:gd name="connsiteX4" fmla="*/ 1234911 w 3030717"/>
              <a:gd name="connsiteY4" fmla="*/ 344079 h 457200"/>
              <a:gd name="connsiteX5" fmla="*/ 1522429 w 3030717"/>
              <a:gd name="connsiteY5" fmla="*/ 315798 h 457200"/>
              <a:gd name="connsiteX6" fmla="*/ 1809946 w 3030717"/>
              <a:gd name="connsiteY6" fmla="*/ 197963 h 457200"/>
              <a:gd name="connsiteX7" fmla="*/ 2163452 w 3030717"/>
              <a:gd name="connsiteY7" fmla="*/ 103695 h 457200"/>
              <a:gd name="connsiteX8" fmla="*/ 2436829 w 3030717"/>
              <a:gd name="connsiteY8" fmla="*/ 61275 h 457200"/>
              <a:gd name="connsiteX9" fmla="*/ 2752627 w 3030717"/>
              <a:gd name="connsiteY9" fmla="*/ 32994 h 457200"/>
              <a:gd name="connsiteX10" fmla="*/ 3030717 w 3030717"/>
              <a:gd name="connsiteY10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30717" h="457200">
                <a:moveTo>
                  <a:pt x="0" y="457200"/>
                </a:moveTo>
                <a:lnTo>
                  <a:pt x="296944" y="405353"/>
                </a:lnTo>
                <a:lnTo>
                  <a:pt x="608029" y="362932"/>
                </a:lnTo>
                <a:lnTo>
                  <a:pt x="933254" y="348792"/>
                </a:lnTo>
                <a:lnTo>
                  <a:pt x="1234911" y="344079"/>
                </a:lnTo>
                <a:lnTo>
                  <a:pt x="1522429" y="315798"/>
                </a:lnTo>
                <a:lnTo>
                  <a:pt x="1809946" y="197963"/>
                </a:lnTo>
                <a:lnTo>
                  <a:pt x="2163452" y="103695"/>
                </a:lnTo>
                <a:lnTo>
                  <a:pt x="2436829" y="61275"/>
                </a:lnTo>
                <a:lnTo>
                  <a:pt x="2752627" y="32994"/>
                </a:lnTo>
                <a:lnTo>
                  <a:pt x="3030717" y="0"/>
                </a:lnTo>
              </a:path>
            </a:pathLst>
          </a:cu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正方形/長方形 247"/>
          <p:cNvSpPr/>
          <p:nvPr/>
        </p:nvSpPr>
        <p:spPr>
          <a:xfrm>
            <a:off x="5387787" y="2343720"/>
            <a:ext cx="3276153" cy="144147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テキスト ボックス 263"/>
          <p:cNvSpPr txBox="1"/>
          <p:nvPr/>
        </p:nvSpPr>
        <p:spPr>
          <a:xfrm>
            <a:off x="5055492" y="3314162"/>
            <a:ext cx="384525" cy="312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altLang="ja-JP" sz="1400" dirty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10</a:t>
            </a:r>
            <a:endParaRPr lang="ja-JP" altLang="en-US" sz="1600" dirty="0">
              <a:solidFill>
                <a:prstClr val="black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265" name="テキスト ボックス 264"/>
          <p:cNvSpPr txBox="1"/>
          <p:nvPr/>
        </p:nvSpPr>
        <p:spPr>
          <a:xfrm>
            <a:off x="5055492" y="3041721"/>
            <a:ext cx="384525" cy="312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altLang="ja-JP" sz="1400" dirty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20</a:t>
            </a:r>
            <a:endParaRPr lang="ja-JP" altLang="en-US" sz="1600" dirty="0">
              <a:solidFill>
                <a:prstClr val="black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266" name="テキスト ボックス 265"/>
          <p:cNvSpPr txBox="1"/>
          <p:nvPr/>
        </p:nvSpPr>
        <p:spPr>
          <a:xfrm>
            <a:off x="5055492" y="2753622"/>
            <a:ext cx="384525" cy="312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altLang="ja-JP" sz="1400" dirty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3</a:t>
            </a:r>
            <a:r>
              <a:rPr lang="en-US" altLang="ja-JP" sz="1400" dirty="0" smtClean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0</a:t>
            </a:r>
            <a:endParaRPr lang="ja-JP" altLang="en-US" sz="1600" dirty="0">
              <a:solidFill>
                <a:prstClr val="black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267" name="テキスト ボックス 266"/>
          <p:cNvSpPr txBox="1"/>
          <p:nvPr/>
        </p:nvSpPr>
        <p:spPr>
          <a:xfrm>
            <a:off x="5055492" y="2440471"/>
            <a:ext cx="384525" cy="312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altLang="ja-JP" sz="1400" dirty="0" smtClean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40</a:t>
            </a:r>
            <a:endParaRPr lang="ja-JP" altLang="en-US" sz="1600" dirty="0">
              <a:solidFill>
                <a:prstClr val="black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268" name="テキスト ボックス 267"/>
          <p:cNvSpPr txBox="1"/>
          <p:nvPr/>
        </p:nvSpPr>
        <p:spPr>
          <a:xfrm>
            <a:off x="5055492" y="2161767"/>
            <a:ext cx="384525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altLang="ja-JP" sz="1400" dirty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%</a:t>
            </a:r>
            <a:endParaRPr lang="ja-JP" altLang="en-US" sz="1600" dirty="0">
              <a:solidFill>
                <a:prstClr val="black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269" name="テキスト ボックス 268"/>
          <p:cNvSpPr txBox="1"/>
          <p:nvPr/>
        </p:nvSpPr>
        <p:spPr>
          <a:xfrm>
            <a:off x="5083680" y="3633570"/>
            <a:ext cx="384525" cy="312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altLang="ja-JP" sz="1400" dirty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0</a:t>
            </a:r>
            <a:endParaRPr lang="ja-JP" altLang="en-US" sz="1600" dirty="0">
              <a:solidFill>
                <a:prstClr val="black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270" name="テキスト ボックス 269"/>
          <p:cNvSpPr txBox="1"/>
          <p:nvPr/>
        </p:nvSpPr>
        <p:spPr>
          <a:xfrm>
            <a:off x="5071119" y="3790147"/>
            <a:ext cx="628188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altLang="ja-JP" sz="1400" dirty="0" smtClean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1960</a:t>
            </a:r>
            <a:endParaRPr lang="ja-JP" altLang="en-US" sz="1600" dirty="0">
              <a:solidFill>
                <a:prstClr val="black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271" name="テキスト ボックス 270"/>
          <p:cNvSpPr txBox="1"/>
          <p:nvPr/>
        </p:nvSpPr>
        <p:spPr>
          <a:xfrm>
            <a:off x="5489531" y="3790147"/>
            <a:ext cx="403965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altLang="ja-JP" sz="1400" dirty="0" smtClean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70</a:t>
            </a:r>
            <a:endParaRPr lang="ja-JP" altLang="en-US" sz="1600" dirty="0">
              <a:solidFill>
                <a:prstClr val="black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272" name="テキスト ボックス 271"/>
          <p:cNvSpPr txBox="1"/>
          <p:nvPr/>
        </p:nvSpPr>
        <p:spPr>
          <a:xfrm>
            <a:off x="5808945" y="3790147"/>
            <a:ext cx="403965" cy="312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altLang="ja-JP" sz="1400" dirty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8</a:t>
            </a:r>
            <a:r>
              <a:rPr lang="en-US" altLang="ja-JP" sz="1400" dirty="0" smtClean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0</a:t>
            </a:r>
            <a:endParaRPr lang="ja-JP" altLang="en-US" sz="1600" dirty="0">
              <a:solidFill>
                <a:prstClr val="black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273" name="テキスト ボックス 272"/>
          <p:cNvSpPr txBox="1"/>
          <p:nvPr/>
        </p:nvSpPr>
        <p:spPr>
          <a:xfrm>
            <a:off x="6122092" y="3790147"/>
            <a:ext cx="403965" cy="312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altLang="ja-JP" sz="1400" dirty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9</a:t>
            </a:r>
            <a:r>
              <a:rPr lang="en-US" altLang="ja-JP" sz="1400" dirty="0" smtClean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0</a:t>
            </a:r>
            <a:endParaRPr lang="ja-JP" altLang="en-US" sz="1600" dirty="0">
              <a:solidFill>
                <a:prstClr val="black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274" name="テキスト ボックス 273"/>
          <p:cNvSpPr txBox="1"/>
          <p:nvPr/>
        </p:nvSpPr>
        <p:spPr>
          <a:xfrm>
            <a:off x="6428980" y="3790147"/>
            <a:ext cx="403965" cy="312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altLang="ja-JP" sz="1400" dirty="0" smtClean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00</a:t>
            </a:r>
            <a:endParaRPr lang="ja-JP" altLang="en-US" sz="1600" dirty="0">
              <a:solidFill>
                <a:prstClr val="black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275" name="テキスト ボックス 274"/>
          <p:cNvSpPr txBox="1"/>
          <p:nvPr/>
        </p:nvSpPr>
        <p:spPr>
          <a:xfrm>
            <a:off x="6745261" y="3790147"/>
            <a:ext cx="403965" cy="312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altLang="ja-JP" sz="1400" dirty="0" smtClean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10</a:t>
            </a:r>
            <a:endParaRPr lang="ja-JP" altLang="en-US" sz="1600" dirty="0">
              <a:solidFill>
                <a:prstClr val="black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276" name="テキスト ボックス 275"/>
          <p:cNvSpPr txBox="1"/>
          <p:nvPr/>
        </p:nvSpPr>
        <p:spPr>
          <a:xfrm>
            <a:off x="7039619" y="3790147"/>
            <a:ext cx="403965" cy="312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altLang="ja-JP" sz="1400" dirty="0" smtClean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20</a:t>
            </a:r>
            <a:endParaRPr lang="ja-JP" altLang="en-US" sz="1600" dirty="0">
              <a:solidFill>
                <a:prstClr val="black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277" name="テキスト ボックス 276"/>
          <p:cNvSpPr txBox="1"/>
          <p:nvPr/>
        </p:nvSpPr>
        <p:spPr>
          <a:xfrm>
            <a:off x="7349638" y="3790147"/>
            <a:ext cx="403965" cy="312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altLang="ja-JP" sz="1400" dirty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3</a:t>
            </a:r>
            <a:r>
              <a:rPr lang="en-US" altLang="ja-JP" sz="1400" dirty="0" smtClean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0</a:t>
            </a:r>
            <a:endParaRPr lang="ja-JP" altLang="en-US" sz="1600" dirty="0">
              <a:solidFill>
                <a:prstClr val="black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278" name="テキスト ボックス 277"/>
          <p:cNvSpPr txBox="1"/>
          <p:nvPr/>
        </p:nvSpPr>
        <p:spPr>
          <a:xfrm>
            <a:off x="7634601" y="3790147"/>
            <a:ext cx="403965" cy="312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altLang="ja-JP" sz="1400" dirty="0" smtClean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40</a:t>
            </a:r>
            <a:endParaRPr lang="ja-JP" altLang="en-US" sz="1600" dirty="0">
              <a:solidFill>
                <a:prstClr val="black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279" name="テキスト ボックス 278"/>
          <p:cNvSpPr txBox="1"/>
          <p:nvPr/>
        </p:nvSpPr>
        <p:spPr>
          <a:xfrm>
            <a:off x="7928963" y="3790147"/>
            <a:ext cx="403965" cy="312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altLang="ja-JP" sz="1400" dirty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5</a:t>
            </a:r>
            <a:r>
              <a:rPr lang="en-US" altLang="ja-JP" sz="1400" dirty="0" smtClean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0</a:t>
            </a:r>
            <a:endParaRPr lang="ja-JP" altLang="en-US" sz="1600" dirty="0">
              <a:solidFill>
                <a:prstClr val="black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280" name="テキスト ボックス 279"/>
          <p:cNvSpPr txBox="1"/>
          <p:nvPr/>
        </p:nvSpPr>
        <p:spPr>
          <a:xfrm>
            <a:off x="8229588" y="3790147"/>
            <a:ext cx="403965" cy="312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altLang="ja-JP" sz="1400" dirty="0" smtClean="0">
                <a:solidFill>
                  <a:prstClr val="black"/>
                </a:solidFill>
                <a:latin typeface="Bahnschrift" pitchFamily="34" charset="0"/>
                <a:ea typeface="HGP創英角ｺﾞｼｯｸUB" pitchFamily="50" charset="-128"/>
                <a:cs typeface="Segoe UI Black" pitchFamily="34" charset="0"/>
              </a:rPr>
              <a:t>60</a:t>
            </a:r>
            <a:endParaRPr lang="ja-JP" altLang="en-US" sz="1600" dirty="0">
              <a:solidFill>
                <a:prstClr val="black"/>
              </a:solidFill>
              <a:latin typeface="Bahnschrift" pitchFamily="34" charset="0"/>
              <a:ea typeface="HGP創英角ｺﾞｼｯｸUB" pitchFamily="50" charset="-128"/>
              <a:cs typeface="Segoe UI Black" pitchFamily="34" charset="0"/>
            </a:endParaRPr>
          </a:p>
        </p:txBody>
      </p:sp>
      <p:sp>
        <p:nvSpPr>
          <p:cNvPr id="2064" name="正方形/長方形 2063"/>
          <p:cNvSpPr/>
          <p:nvPr/>
        </p:nvSpPr>
        <p:spPr>
          <a:xfrm>
            <a:off x="8331105" y="2590629"/>
            <a:ext cx="532263" cy="136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 smtClean="0">
                <a:solidFill>
                  <a:srgbClr val="00B0F0"/>
                </a:solidFill>
                <a:latin typeface="HGP創英角ｺﾞｼｯｸUB" pitchFamily="50" charset="-128"/>
                <a:ea typeface="HGP創英角ｺﾞｼｯｸUB" pitchFamily="50" charset="-128"/>
              </a:rPr>
              <a:t>韓　国</a:t>
            </a:r>
            <a:endParaRPr kumimoji="1" lang="en-US" altLang="ja-JP" sz="800" dirty="0" smtClean="0">
              <a:solidFill>
                <a:srgbClr val="00B0F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81" name="正方形/長方形 280"/>
          <p:cNvSpPr/>
          <p:nvPr/>
        </p:nvSpPr>
        <p:spPr>
          <a:xfrm>
            <a:off x="8331105" y="2781129"/>
            <a:ext cx="532263" cy="136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 smtClean="0">
                <a:solidFill>
                  <a:schemeClr val="accent6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中　国</a:t>
            </a:r>
            <a:endParaRPr kumimoji="1" lang="en-US" altLang="ja-JP" sz="800" dirty="0" smtClean="0">
              <a:solidFill>
                <a:schemeClr val="accent6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82" name="正方形/長方形 281"/>
          <p:cNvSpPr/>
          <p:nvPr/>
        </p:nvSpPr>
        <p:spPr>
          <a:xfrm>
            <a:off x="8357775" y="2899239"/>
            <a:ext cx="740505" cy="136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rgbClr val="00B050"/>
                </a:solidFill>
                <a:latin typeface="HGP創英角ｺﾞｼｯｸUB" pitchFamily="50" charset="-128"/>
                <a:ea typeface="HGP創英角ｺﾞｼｯｸUB" pitchFamily="50" charset="-128"/>
              </a:rPr>
              <a:t>スウェーデン</a:t>
            </a:r>
            <a:endParaRPr kumimoji="1" lang="en-US" altLang="ja-JP" sz="800" dirty="0" smtClean="0">
              <a:solidFill>
                <a:srgbClr val="00B05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83" name="正方形/長方形 282"/>
          <p:cNvSpPr/>
          <p:nvPr/>
        </p:nvSpPr>
        <p:spPr>
          <a:xfrm>
            <a:off x="8376825" y="3021159"/>
            <a:ext cx="740505" cy="136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800" dirty="0">
                <a:solidFill>
                  <a:srgbClr val="FF3399"/>
                </a:solidFill>
                <a:latin typeface="HGP創英角ｺﾞｼｯｸUB" pitchFamily="50" charset="-128"/>
                <a:ea typeface="HGP創英角ｺﾞｼｯｸUB" pitchFamily="50" charset="-128"/>
              </a:rPr>
              <a:t>アメリカ</a:t>
            </a:r>
            <a:endParaRPr kumimoji="1" lang="en-US" altLang="ja-JP" sz="800" dirty="0" smtClean="0">
              <a:solidFill>
                <a:srgbClr val="FF3399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84" name="テキスト ボックス 283"/>
          <p:cNvSpPr txBox="1"/>
          <p:nvPr/>
        </p:nvSpPr>
        <p:spPr>
          <a:xfrm>
            <a:off x="5397830" y="2328853"/>
            <a:ext cx="495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実績値</a:t>
            </a:r>
            <a:endParaRPr kumimoji="1" lang="ja-JP" altLang="en-US" sz="800" dirty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85" name="テキスト ボックス 284"/>
          <p:cNvSpPr txBox="1"/>
          <p:nvPr/>
        </p:nvSpPr>
        <p:spPr>
          <a:xfrm>
            <a:off x="7215200" y="2325043"/>
            <a:ext cx="495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推計</a:t>
            </a:r>
            <a:r>
              <a:rPr kumimoji="1" lang="ja-JP" altLang="en-US" sz="8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値</a:t>
            </a:r>
            <a:endParaRPr kumimoji="1" lang="ja-JP" altLang="en-US" sz="800" dirty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87" name="正方形/長方形 286"/>
          <p:cNvSpPr/>
          <p:nvPr/>
        </p:nvSpPr>
        <p:spPr>
          <a:xfrm>
            <a:off x="2630985" y="4877666"/>
            <a:ext cx="2113804" cy="1794427"/>
          </a:xfrm>
          <a:prstGeom prst="rect">
            <a:avLst/>
          </a:prstGeom>
          <a:solidFill>
            <a:srgbClr val="FF3399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6" name="テキスト ボックス 2065"/>
          <p:cNvSpPr txBox="1"/>
          <p:nvPr/>
        </p:nvSpPr>
        <p:spPr>
          <a:xfrm>
            <a:off x="1055063" y="6089290"/>
            <a:ext cx="1637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rgbClr val="FFC000"/>
                </a:solidFill>
                <a:latin typeface="HGP創英角ｺﾞｼｯｸUB" pitchFamily="50" charset="-128"/>
                <a:ea typeface="HGP創英角ｺﾞｼｯｸUB" pitchFamily="50" charset="-128"/>
              </a:rPr>
              <a:t>少子化</a:t>
            </a:r>
            <a:endParaRPr kumimoji="1" lang="ja-JP" altLang="en-US" sz="2800" dirty="0">
              <a:solidFill>
                <a:srgbClr val="FFC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88" name="角丸四角形 287"/>
          <p:cNvSpPr/>
          <p:nvPr/>
        </p:nvSpPr>
        <p:spPr>
          <a:xfrm>
            <a:off x="2714594" y="5023077"/>
            <a:ext cx="1928651" cy="284094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rgbClr val="FF3399"/>
                </a:solidFill>
                <a:latin typeface="HGP創英角ｺﾞｼｯｸUB" pitchFamily="50" charset="-128"/>
                <a:ea typeface="HGP創英角ｺﾞｼｯｸUB" pitchFamily="50" charset="-128"/>
              </a:rPr>
              <a:t>医療技術</a:t>
            </a:r>
            <a:r>
              <a:rPr lang="ja-JP" altLang="en-US" sz="1400" dirty="0" smtClean="0">
                <a:solidFill>
                  <a:srgbClr val="FF3399"/>
                </a:solidFill>
                <a:latin typeface="HGP創英角ｺﾞｼｯｸUB" pitchFamily="50" charset="-128"/>
                <a:ea typeface="HGP創英角ｺﾞｼｯｸUB" pitchFamily="50" charset="-128"/>
              </a:rPr>
              <a:t>の進歩</a:t>
            </a:r>
            <a:endParaRPr kumimoji="1" lang="ja-JP" altLang="en-US" sz="1400" dirty="0">
              <a:solidFill>
                <a:srgbClr val="FF3399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89" name="角丸四角形 288"/>
          <p:cNvSpPr/>
          <p:nvPr/>
        </p:nvSpPr>
        <p:spPr>
          <a:xfrm>
            <a:off x="2714594" y="5384818"/>
            <a:ext cx="1928651" cy="284094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rgbClr val="FF3399"/>
                </a:solidFill>
                <a:latin typeface="HGP創英角ｺﾞｼｯｸUB" pitchFamily="50" charset="-128"/>
                <a:ea typeface="HGP創英角ｺﾞｼｯｸUB" pitchFamily="50" charset="-128"/>
              </a:rPr>
              <a:t>食生活</a:t>
            </a:r>
            <a:r>
              <a:rPr lang="ja-JP" altLang="en-US" sz="1400" dirty="0" smtClean="0">
                <a:solidFill>
                  <a:srgbClr val="FF3399"/>
                </a:solidFill>
                <a:latin typeface="HGP創英角ｺﾞｼｯｸUB" pitchFamily="50" charset="-128"/>
                <a:ea typeface="HGP創英角ｺﾞｼｯｸUB" pitchFamily="50" charset="-128"/>
              </a:rPr>
              <a:t>の充実</a:t>
            </a:r>
            <a:endParaRPr kumimoji="1" lang="ja-JP" altLang="en-US" sz="1400" dirty="0">
              <a:solidFill>
                <a:srgbClr val="FF3399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90" name="テキスト ボックス 289"/>
          <p:cNvSpPr txBox="1"/>
          <p:nvPr/>
        </p:nvSpPr>
        <p:spPr>
          <a:xfrm>
            <a:off x="3135072" y="6089290"/>
            <a:ext cx="1637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solidFill>
                  <a:srgbClr val="FF3399"/>
                </a:solidFill>
                <a:latin typeface="HGP創英角ｺﾞｼｯｸUB" pitchFamily="50" charset="-128"/>
                <a:ea typeface="HGP創英角ｺﾞｼｯｸUB" pitchFamily="50" charset="-128"/>
              </a:rPr>
              <a:t>高齢化</a:t>
            </a:r>
            <a:endParaRPr kumimoji="1" lang="ja-JP" altLang="en-US" sz="2800" dirty="0">
              <a:solidFill>
                <a:srgbClr val="FF3399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91" name="正方形/長方形 290"/>
          <p:cNvSpPr/>
          <p:nvPr/>
        </p:nvSpPr>
        <p:spPr>
          <a:xfrm>
            <a:off x="510708" y="4461468"/>
            <a:ext cx="4222066" cy="401934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少子高齢社会</a:t>
            </a:r>
            <a:endParaRPr kumimoji="1" lang="ja-JP" altLang="en-US" sz="20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92" name="正方形/長方形 291"/>
          <p:cNvSpPr/>
          <p:nvPr/>
        </p:nvSpPr>
        <p:spPr>
          <a:xfrm>
            <a:off x="683288" y="4536660"/>
            <a:ext cx="3858567" cy="286549"/>
          </a:xfrm>
          <a:prstGeom prst="rect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子ども</a:t>
            </a:r>
            <a:r>
              <a:rPr lang="ja-JP" altLang="en-US" sz="14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の数が減少し、高齢者の割合が増える社会</a:t>
            </a:r>
            <a:endParaRPr lang="en-US" altLang="ja-JP" sz="14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93" name="角丸四角形 292"/>
          <p:cNvSpPr/>
          <p:nvPr/>
        </p:nvSpPr>
        <p:spPr>
          <a:xfrm>
            <a:off x="2714594" y="5736510"/>
            <a:ext cx="1928651" cy="284094"/>
          </a:xfrm>
          <a:prstGeom prst="roundRect">
            <a:avLst/>
          </a:prstGeom>
          <a:solidFill>
            <a:srgbClr val="FF3399"/>
          </a:solidFill>
          <a:ln w="127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平均</a:t>
            </a:r>
            <a:r>
              <a:rPr lang="ja-JP" altLang="en-US" sz="14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寿命</a:t>
            </a:r>
            <a:r>
              <a:rPr lang="ja-JP" altLang="en-US" sz="12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が延びた</a:t>
            </a:r>
            <a:endParaRPr kumimoji="1" lang="ja-JP" altLang="en-US" sz="12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294" name="Picture 2" descr="うつぶせで顔を上げている裸の赤ちゃんのイラスト🎨【フリー素材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95" y="5938577"/>
            <a:ext cx="828988" cy="82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5" name="Picture 4" descr="かわいいおばあちゃん（高齢者・お年寄りの女性）のイラスト ..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134" y="6049108"/>
            <a:ext cx="449339" cy="55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8" name="グループ化 297"/>
          <p:cNvGrpSpPr/>
          <p:nvPr/>
        </p:nvGrpSpPr>
        <p:grpSpPr>
          <a:xfrm>
            <a:off x="4338886" y="4146337"/>
            <a:ext cx="411105" cy="274939"/>
            <a:chOff x="2810491" y="2374909"/>
            <a:chExt cx="411105" cy="345122"/>
          </a:xfrm>
        </p:grpSpPr>
        <p:sp>
          <p:nvSpPr>
            <p:cNvPr id="299" name="角丸四角形 298"/>
            <p:cNvSpPr/>
            <p:nvPr/>
          </p:nvSpPr>
          <p:spPr>
            <a:xfrm>
              <a:off x="2810491" y="2374909"/>
              <a:ext cx="411105" cy="345122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0" name="テキスト ボックス 299"/>
            <p:cNvSpPr txBox="1"/>
            <p:nvPr/>
          </p:nvSpPr>
          <p:spPr>
            <a:xfrm rot="5400000">
              <a:off x="2901242" y="2396080"/>
              <a:ext cx="2974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50" dirty="0">
                  <a:solidFill>
                    <a:schemeClr val="bg1"/>
                  </a:solidFill>
                  <a:latin typeface="HG創英角ｺﾞｼｯｸUB" pitchFamily="49" charset="-128"/>
                  <a:ea typeface="HG創英角ｺﾞｼｯｸUB" pitchFamily="49" charset="-128"/>
                </a:rPr>
                <a:t>▲</a:t>
              </a:r>
              <a:endParaRPr lang="en-US" altLang="ja-JP" sz="900" dirty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</a:endParaRPr>
            </a:p>
          </p:txBody>
        </p:sp>
      </p:grpSp>
      <p:sp>
        <p:nvSpPr>
          <p:cNvPr id="2068" name="角丸四角形 2067"/>
          <p:cNvSpPr/>
          <p:nvPr/>
        </p:nvSpPr>
        <p:spPr>
          <a:xfrm>
            <a:off x="582804" y="4943787"/>
            <a:ext cx="4099728" cy="1678075"/>
          </a:xfrm>
          <a:prstGeom prst="roundRect">
            <a:avLst>
              <a:gd name="adj" fmla="val 7086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7" name="テキスト ボックス 2066"/>
          <p:cNvSpPr txBox="1"/>
          <p:nvPr/>
        </p:nvSpPr>
        <p:spPr>
          <a:xfrm>
            <a:off x="733535" y="5104565"/>
            <a:ext cx="3677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solidFill>
                  <a:srgbClr val="FF3399"/>
                </a:solidFill>
                <a:latin typeface="HGP創英角ｺﾞｼｯｸUB" pitchFamily="50" charset="-128"/>
                <a:ea typeface="HGP創英角ｺﾞｼｯｸUB" pitchFamily="50" charset="-128"/>
              </a:rPr>
              <a:t>■</a:t>
            </a:r>
            <a:r>
              <a:rPr kumimoji="1"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　労働人口の減少による、産業の衰退</a:t>
            </a:r>
            <a:endParaRPr kumimoji="1" lang="ja-JP" altLang="en-US" sz="16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96" name="テキスト ボックス 295"/>
          <p:cNvSpPr txBox="1"/>
          <p:nvPr/>
        </p:nvSpPr>
        <p:spPr>
          <a:xfrm>
            <a:off x="743583" y="5486401"/>
            <a:ext cx="3788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solidFill>
                  <a:srgbClr val="FF3399"/>
                </a:solidFill>
                <a:latin typeface="HGP創英角ｺﾞｼｯｸUB" pitchFamily="50" charset="-128"/>
                <a:ea typeface="HGP創英角ｺﾞｼｯｸUB" pitchFamily="50" charset="-128"/>
              </a:rPr>
              <a:t>■</a:t>
            </a:r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　社会</a:t>
            </a:r>
            <a: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  <a:t>保障</a:t>
            </a:r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の経済的負担の増大</a:t>
            </a:r>
            <a:endParaRPr kumimoji="1" lang="ja-JP" altLang="en-US" sz="16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97" name="テキスト ボックス 296"/>
          <p:cNvSpPr txBox="1"/>
          <p:nvPr/>
        </p:nvSpPr>
        <p:spPr>
          <a:xfrm>
            <a:off x="753631" y="5858189"/>
            <a:ext cx="3727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solidFill>
                  <a:srgbClr val="FF3399"/>
                </a:solidFill>
                <a:latin typeface="HGP創英角ｺﾞｼｯｸUB" pitchFamily="50" charset="-128"/>
                <a:ea typeface="HGP創英角ｺﾞｼｯｸUB" pitchFamily="50" charset="-128"/>
              </a:rPr>
              <a:t>■</a:t>
            </a:r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　高齢者が暮らしやすいように介護の　</a:t>
            </a:r>
            <a:endParaRPr lang="en-US" altLang="ja-JP" sz="16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　 充実や施設の バリアフリー化</a:t>
            </a:r>
            <a:endParaRPr kumimoji="1" lang="ja-JP" altLang="en-US" sz="16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02" name="正方形/長方形 301"/>
          <p:cNvSpPr/>
          <p:nvPr/>
        </p:nvSpPr>
        <p:spPr>
          <a:xfrm>
            <a:off x="2391519" y="6174541"/>
            <a:ext cx="1728305" cy="216211"/>
          </a:xfrm>
          <a:prstGeom prst="rect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段差や障壁を取り除く</a:t>
            </a:r>
            <a:endParaRPr lang="en-US" altLang="ja-JP" sz="105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03" name="テキスト ボックス 302"/>
          <p:cNvSpPr txBox="1"/>
          <p:nvPr/>
        </p:nvSpPr>
        <p:spPr>
          <a:xfrm>
            <a:off x="502422" y="2080012"/>
            <a:ext cx="41901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smtClean="0">
                <a:latin typeface="HGP創英角ｺﾞｼｯｸUB" pitchFamily="50" charset="-128"/>
                <a:ea typeface="HGP創英角ｺﾞｼｯｸUB" pitchFamily="50" charset="-128"/>
              </a:rPr>
              <a:t>日本の人口構造の変化</a:t>
            </a:r>
            <a:endParaRPr kumimoji="1" lang="ja-JP" altLang="en-US" sz="11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04" name="テキスト ボックス 303"/>
          <p:cNvSpPr txBox="1"/>
          <p:nvPr/>
        </p:nvSpPr>
        <p:spPr>
          <a:xfrm>
            <a:off x="5345728" y="2080012"/>
            <a:ext cx="332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人口</a:t>
            </a:r>
            <a:r>
              <a:rPr lang="ja-JP" altLang="en-US" sz="1100" dirty="0" smtClean="0">
                <a:latin typeface="HGP創英角ｺﾞｼｯｸUB" pitchFamily="50" charset="-128"/>
                <a:ea typeface="HGP創英角ｺﾞｼｯｸUB" pitchFamily="50" charset="-128"/>
              </a:rPr>
              <a:t>に占める高齢者の割合</a:t>
            </a:r>
            <a:endParaRPr kumimoji="1" lang="ja-JP" altLang="en-US" sz="11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grpSp>
        <p:nvGrpSpPr>
          <p:cNvPr id="2071" name="グループ化 2070"/>
          <p:cNvGrpSpPr/>
          <p:nvPr/>
        </p:nvGrpSpPr>
        <p:grpSpPr>
          <a:xfrm>
            <a:off x="5510215" y="2655893"/>
            <a:ext cx="733530" cy="411983"/>
            <a:chOff x="5948624" y="4461468"/>
            <a:chExt cx="733530" cy="411983"/>
          </a:xfrm>
        </p:grpSpPr>
        <p:sp>
          <p:nvSpPr>
            <p:cNvPr id="2069" name="正方形/長方形 2068"/>
            <p:cNvSpPr/>
            <p:nvPr/>
          </p:nvSpPr>
          <p:spPr>
            <a:xfrm>
              <a:off x="5948624" y="4461468"/>
              <a:ext cx="733530" cy="4119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0" name="円/楕円 2069"/>
            <p:cNvSpPr/>
            <p:nvPr/>
          </p:nvSpPr>
          <p:spPr>
            <a:xfrm>
              <a:off x="6195618" y="4558619"/>
              <a:ext cx="231945" cy="23194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05" name="グループ化 304"/>
          <p:cNvGrpSpPr/>
          <p:nvPr/>
        </p:nvGrpSpPr>
        <p:grpSpPr>
          <a:xfrm>
            <a:off x="4338886" y="2033758"/>
            <a:ext cx="411105" cy="274939"/>
            <a:chOff x="2810491" y="2374909"/>
            <a:chExt cx="411105" cy="345122"/>
          </a:xfrm>
        </p:grpSpPr>
        <p:sp>
          <p:nvSpPr>
            <p:cNvPr id="306" name="角丸四角形 305"/>
            <p:cNvSpPr/>
            <p:nvPr/>
          </p:nvSpPr>
          <p:spPr>
            <a:xfrm>
              <a:off x="2810491" y="2374909"/>
              <a:ext cx="411105" cy="345122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7" name="テキスト ボックス 306"/>
            <p:cNvSpPr txBox="1"/>
            <p:nvPr/>
          </p:nvSpPr>
          <p:spPr>
            <a:xfrm rot="5400000">
              <a:off x="2901242" y="2396080"/>
              <a:ext cx="2974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50" dirty="0">
                  <a:solidFill>
                    <a:schemeClr val="bg1"/>
                  </a:solidFill>
                  <a:latin typeface="HG創英角ｺﾞｼｯｸUB" pitchFamily="49" charset="-128"/>
                  <a:ea typeface="HG創英角ｺﾞｼｯｸUB" pitchFamily="49" charset="-128"/>
                </a:rPr>
                <a:t>▲</a:t>
              </a:r>
              <a:endParaRPr lang="en-US" altLang="ja-JP" sz="900" dirty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</a:endParaRPr>
            </a:p>
          </p:txBody>
        </p:sp>
      </p:grpSp>
      <p:sp>
        <p:nvSpPr>
          <p:cNvPr id="308" name="角丸四角形 307"/>
          <p:cNvSpPr/>
          <p:nvPr/>
        </p:nvSpPr>
        <p:spPr>
          <a:xfrm>
            <a:off x="4948207" y="4445187"/>
            <a:ext cx="656609" cy="201124"/>
          </a:xfrm>
          <a:prstGeom prst="roundRect">
            <a:avLst/>
          </a:prstGeom>
          <a:solidFill>
            <a:srgbClr val="3333CC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問題</a:t>
            </a:r>
            <a:endParaRPr kumimoji="1" lang="ja-JP" altLang="en-US" sz="11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09" name="テキスト ボックス 308"/>
          <p:cNvSpPr txBox="1"/>
          <p:nvPr/>
        </p:nvSpPr>
        <p:spPr>
          <a:xfrm>
            <a:off x="5616960" y="4359624"/>
            <a:ext cx="3243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核家族</a:t>
            </a:r>
            <a:r>
              <a:rPr lang="ja-JP" altLang="en-US" sz="1400" dirty="0">
                <a:latin typeface="HGP創英角ｺﾞｼｯｸUB" pitchFamily="50" charset="-128"/>
                <a:ea typeface="HGP創英角ｺﾞｼｯｸUB" pitchFamily="50" charset="-128"/>
              </a:rPr>
              <a:t>と</a:t>
            </a:r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はどのような家族か。</a:t>
            </a:r>
            <a:endParaRPr kumimoji="1" lang="ja-JP" altLang="en-US" sz="14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10" name="正方形/長方形 309"/>
          <p:cNvSpPr/>
          <p:nvPr/>
        </p:nvSpPr>
        <p:spPr>
          <a:xfrm>
            <a:off x="4931894" y="4721521"/>
            <a:ext cx="3757781" cy="960408"/>
          </a:xfrm>
          <a:prstGeom prst="rect">
            <a:avLst/>
          </a:prstGeom>
          <a:solidFill>
            <a:srgbClr val="984807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正方形/長方形 310"/>
          <p:cNvSpPr/>
          <p:nvPr/>
        </p:nvSpPr>
        <p:spPr>
          <a:xfrm>
            <a:off x="4986069" y="4736669"/>
            <a:ext cx="3663350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</a:pPr>
            <a: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  <a:t>夫婦</a:t>
            </a:r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のみ、夫婦と未婚の子ども、またはひとり親と未婚の子どもで構成される家族</a:t>
            </a:r>
            <a:endParaRPr lang="en-US" altLang="ja-JP" sz="8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cxnSp>
        <p:nvCxnSpPr>
          <p:cNvPr id="312" name="直線コネクタ 311"/>
          <p:cNvCxnSpPr/>
          <p:nvPr/>
        </p:nvCxnSpPr>
        <p:spPr>
          <a:xfrm>
            <a:off x="5048782" y="5082062"/>
            <a:ext cx="352587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" name="正方形/長方形 313"/>
          <p:cNvSpPr/>
          <p:nvPr/>
        </p:nvSpPr>
        <p:spPr>
          <a:xfrm>
            <a:off x="6043164" y="4819095"/>
            <a:ext cx="1778119" cy="219286"/>
          </a:xfrm>
          <a:prstGeom prst="rect">
            <a:avLst/>
          </a:prstGeom>
          <a:solidFill>
            <a:srgbClr val="FFFF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？</a:t>
            </a:r>
            <a:endParaRPr lang="ja-JP" altLang="en-US" sz="1050" dirty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cxnSp>
        <p:nvCxnSpPr>
          <p:cNvPr id="315" name="直線コネクタ 314"/>
          <p:cNvCxnSpPr/>
          <p:nvPr/>
        </p:nvCxnSpPr>
        <p:spPr>
          <a:xfrm>
            <a:off x="5048782" y="5369610"/>
            <a:ext cx="352587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正方形/長方形 315"/>
          <p:cNvSpPr/>
          <p:nvPr/>
        </p:nvSpPr>
        <p:spPr>
          <a:xfrm>
            <a:off x="5059753" y="5112393"/>
            <a:ext cx="2094421" cy="219286"/>
          </a:xfrm>
          <a:prstGeom prst="rect">
            <a:avLst/>
          </a:prstGeom>
          <a:solidFill>
            <a:srgbClr val="FFFF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？</a:t>
            </a:r>
            <a:endParaRPr lang="ja-JP" altLang="en-US" sz="1050" dirty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graphicFrame>
        <p:nvGraphicFramePr>
          <p:cNvPr id="317" name="グラフ 3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0754198"/>
              </p:ext>
            </p:extLst>
          </p:nvPr>
        </p:nvGraphicFramePr>
        <p:xfrm>
          <a:off x="5247735" y="5703138"/>
          <a:ext cx="3574211" cy="1197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319" name="正方形/長方形 318"/>
          <p:cNvSpPr/>
          <p:nvPr/>
        </p:nvSpPr>
        <p:spPr>
          <a:xfrm>
            <a:off x="5400137" y="6063406"/>
            <a:ext cx="678612" cy="239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夫婦のみ</a:t>
            </a:r>
            <a:endParaRPr kumimoji="1" lang="en-US" altLang="ja-JP" sz="900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20" name="正方形/長方形 319"/>
          <p:cNvSpPr/>
          <p:nvPr/>
        </p:nvSpPr>
        <p:spPr>
          <a:xfrm>
            <a:off x="6096001" y="6063406"/>
            <a:ext cx="954655" cy="239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夫婦と子供</a:t>
            </a:r>
            <a:endParaRPr kumimoji="1" lang="en-US" altLang="ja-JP" sz="900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21" name="正方形/長方形 320"/>
          <p:cNvSpPr/>
          <p:nvPr/>
        </p:nvSpPr>
        <p:spPr>
          <a:xfrm>
            <a:off x="6975895" y="5689595"/>
            <a:ext cx="1535501" cy="239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ひとり</a:t>
            </a:r>
            <a:r>
              <a:rPr lang="ja-JP" altLang="en-US" sz="9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親と子供</a:t>
            </a:r>
            <a:endParaRPr kumimoji="1" lang="en-US" altLang="ja-JP" sz="900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22" name="正方形/長方形 321"/>
          <p:cNvSpPr/>
          <p:nvPr/>
        </p:nvSpPr>
        <p:spPr>
          <a:xfrm>
            <a:off x="7464727" y="6051905"/>
            <a:ext cx="690111" cy="239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単独世帯</a:t>
            </a:r>
            <a:endParaRPr kumimoji="1" lang="en-US" altLang="ja-JP" sz="900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23" name="正方形/長方形 322"/>
          <p:cNvSpPr/>
          <p:nvPr/>
        </p:nvSpPr>
        <p:spPr>
          <a:xfrm>
            <a:off x="8310115" y="5695347"/>
            <a:ext cx="690111" cy="239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その他</a:t>
            </a:r>
            <a:endParaRPr kumimoji="1" lang="en-US" altLang="ja-JP" sz="900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24" name="正方形/長方形 323"/>
          <p:cNvSpPr/>
          <p:nvPr/>
        </p:nvSpPr>
        <p:spPr>
          <a:xfrm>
            <a:off x="5434643" y="6258938"/>
            <a:ext cx="592346" cy="239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400" dirty="0" smtClean="0">
                <a:solidFill>
                  <a:schemeClr val="tx1"/>
                </a:solidFill>
                <a:latin typeface="Bahnschrift SemiBold" pitchFamily="34" charset="0"/>
                <a:ea typeface="HGP創英角ｺﾞｼｯｸUB" pitchFamily="50" charset="-128"/>
              </a:rPr>
              <a:t>20.</a:t>
            </a:r>
            <a:r>
              <a:rPr lang="en-US" altLang="ja-JP" sz="1100" dirty="0" smtClean="0">
                <a:solidFill>
                  <a:schemeClr val="tx1"/>
                </a:solidFill>
                <a:latin typeface="Bahnschrift SemiBold" pitchFamily="34" charset="0"/>
                <a:ea typeface="HGP創英角ｺﾞｼｯｸUB" pitchFamily="50" charset="-128"/>
              </a:rPr>
              <a:t>1</a:t>
            </a:r>
            <a:r>
              <a:rPr lang="ja-JP" altLang="en-US" sz="9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％</a:t>
            </a:r>
            <a:endParaRPr kumimoji="1" lang="en-US" altLang="ja-JP" sz="900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25" name="正方形/長方形 324"/>
          <p:cNvSpPr/>
          <p:nvPr/>
        </p:nvSpPr>
        <p:spPr>
          <a:xfrm>
            <a:off x="6165013" y="6258938"/>
            <a:ext cx="690112" cy="239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400" dirty="0" smtClean="0">
                <a:solidFill>
                  <a:schemeClr val="tx1"/>
                </a:solidFill>
                <a:latin typeface="Bahnschrift SemiBold" pitchFamily="34" charset="0"/>
                <a:ea typeface="HGP創英角ｺﾞｼｯｸUB" pitchFamily="50" charset="-128"/>
              </a:rPr>
              <a:t>26.</a:t>
            </a:r>
            <a:r>
              <a:rPr lang="en-US" altLang="ja-JP" sz="1100" dirty="0">
                <a:solidFill>
                  <a:schemeClr val="tx1"/>
                </a:solidFill>
                <a:latin typeface="Bahnschrift SemiBold" pitchFamily="34" charset="0"/>
                <a:ea typeface="HGP創英角ｺﾞｼｯｸUB" pitchFamily="50" charset="-128"/>
              </a:rPr>
              <a:t>8</a:t>
            </a:r>
            <a:r>
              <a:rPr lang="ja-JP" altLang="en-US" sz="9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％</a:t>
            </a:r>
            <a:endParaRPr kumimoji="1" lang="en-US" altLang="ja-JP" sz="900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26" name="正方形/長方形 325"/>
          <p:cNvSpPr/>
          <p:nvPr/>
        </p:nvSpPr>
        <p:spPr>
          <a:xfrm>
            <a:off x="7717767" y="5660840"/>
            <a:ext cx="690112" cy="239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400" dirty="0" smtClean="0">
                <a:solidFill>
                  <a:schemeClr val="tx1"/>
                </a:solidFill>
                <a:latin typeface="Bahnschrift SemiBold" pitchFamily="34" charset="0"/>
                <a:ea typeface="HGP創英角ｺﾞｼｯｸUB" pitchFamily="50" charset="-128"/>
              </a:rPr>
              <a:t>8.</a:t>
            </a:r>
            <a:r>
              <a:rPr lang="en-US" altLang="ja-JP" sz="1100" dirty="0">
                <a:solidFill>
                  <a:schemeClr val="tx1"/>
                </a:solidFill>
                <a:latin typeface="Bahnschrift SemiBold" pitchFamily="34" charset="0"/>
                <a:ea typeface="HGP創英角ｺﾞｼｯｸUB" pitchFamily="50" charset="-128"/>
              </a:rPr>
              <a:t>9</a:t>
            </a:r>
            <a:r>
              <a:rPr lang="ja-JP" altLang="en-US" sz="9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％</a:t>
            </a:r>
            <a:endParaRPr kumimoji="1" lang="en-US" altLang="ja-JP" sz="900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27" name="正方形/長方形 326"/>
          <p:cNvSpPr/>
          <p:nvPr/>
        </p:nvSpPr>
        <p:spPr>
          <a:xfrm>
            <a:off x="7470477" y="6258938"/>
            <a:ext cx="690112" cy="239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400" dirty="0" smtClean="0">
                <a:solidFill>
                  <a:schemeClr val="tx1"/>
                </a:solidFill>
                <a:latin typeface="Bahnschrift SemiBold" pitchFamily="34" charset="0"/>
                <a:ea typeface="HGP創英角ｺﾞｼｯｸUB" pitchFamily="50" charset="-128"/>
              </a:rPr>
              <a:t>34.</a:t>
            </a:r>
            <a:r>
              <a:rPr lang="en-US" altLang="ja-JP" sz="1100" dirty="0">
                <a:solidFill>
                  <a:schemeClr val="tx1"/>
                </a:solidFill>
                <a:latin typeface="Bahnschrift SemiBold" pitchFamily="34" charset="0"/>
                <a:ea typeface="HGP創英角ｺﾞｼｯｸUB" pitchFamily="50" charset="-128"/>
              </a:rPr>
              <a:t>5</a:t>
            </a:r>
            <a:r>
              <a:rPr lang="ja-JP" altLang="en-US" sz="9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％</a:t>
            </a:r>
            <a:endParaRPr kumimoji="1" lang="en-US" altLang="ja-JP" sz="900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28" name="正方形/長方形 327"/>
          <p:cNvSpPr/>
          <p:nvPr/>
        </p:nvSpPr>
        <p:spPr>
          <a:xfrm>
            <a:off x="8672424" y="5672343"/>
            <a:ext cx="552089" cy="239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400" dirty="0" smtClean="0">
                <a:solidFill>
                  <a:schemeClr val="tx1"/>
                </a:solidFill>
                <a:latin typeface="Bahnschrift SemiBold" pitchFamily="34" charset="0"/>
                <a:ea typeface="HGP創英角ｺﾞｼｯｸUB" pitchFamily="50" charset="-128"/>
              </a:rPr>
              <a:t>9.</a:t>
            </a:r>
            <a:r>
              <a:rPr lang="en-US" altLang="ja-JP" sz="1100" dirty="0">
                <a:solidFill>
                  <a:schemeClr val="tx1"/>
                </a:solidFill>
                <a:latin typeface="Bahnschrift SemiBold" pitchFamily="34" charset="0"/>
                <a:ea typeface="HGP創英角ｺﾞｼｯｸUB" pitchFamily="50" charset="-128"/>
              </a:rPr>
              <a:t>7</a:t>
            </a:r>
            <a:r>
              <a:rPr lang="ja-JP" altLang="en-US" sz="9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％</a:t>
            </a:r>
            <a:endParaRPr kumimoji="1" lang="en-US" altLang="ja-JP" sz="900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29" name="正方形/長方形 328"/>
          <p:cNvSpPr/>
          <p:nvPr/>
        </p:nvSpPr>
        <p:spPr>
          <a:xfrm>
            <a:off x="4819291" y="6161172"/>
            <a:ext cx="678612" cy="239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9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2015</a:t>
            </a:r>
            <a:r>
              <a:rPr lang="ja-JP" altLang="en-US" sz="9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年</a:t>
            </a:r>
            <a:endParaRPr kumimoji="1" lang="en-US" altLang="ja-JP" sz="900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30" name="正方形/長方形 329"/>
          <p:cNvSpPr/>
          <p:nvPr/>
        </p:nvSpPr>
        <p:spPr>
          <a:xfrm>
            <a:off x="4825041" y="5678091"/>
            <a:ext cx="1529750" cy="239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日本</a:t>
            </a:r>
            <a:r>
              <a:rPr lang="ja-JP" altLang="en-US" sz="9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の家族の類型</a:t>
            </a:r>
            <a:endParaRPr kumimoji="1" lang="en-US" altLang="ja-JP" sz="900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36" name="正方形/長方形 335"/>
          <p:cNvSpPr/>
          <p:nvPr/>
        </p:nvSpPr>
        <p:spPr>
          <a:xfrm>
            <a:off x="5963728" y="6193767"/>
            <a:ext cx="166778" cy="16677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</a:rPr>
              <a:t>ア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37" name="正方形/長方形 336"/>
          <p:cNvSpPr/>
          <p:nvPr/>
        </p:nvSpPr>
        <p:spPr>
          <a:xfrm>
            <a:off x="6843622" y="6193767"/>
            <a:ext cx="166778" cy="16677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 smtClean="0">
                <a:solidFill>
                  <a:schemeClr val="tx1"/>
                </a:solidFill>
              </a:rPr>
              <a:t>イ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38" name="正方形/長方形 337"/>
          <p:cNvSpPr/>
          <p:nvPr/>
        </p:nvSpPr>
        <p:spPr>
          <a:xfrm>
            <a:off x="7142671" y="6193767"/>
            <a:ext cx="166778" cy="16677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</a:rPr>
              <a:t>ウ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39" name="正方形/長方形 338"/>
          <p:cNvSpPr/>
          <p:nvPr/>
        </p:nvSpPr>
        <p:spPr>
          <a:xfrm>
            <a:off x="8281357" y="6193767"/>
            <a:ext cx="166778" cy="16677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 smtClean="0">
                <a:solidFill>
                  <a:schemeClr val="tx1"/>
                </a:solidFill>
              </a:rPr>
              <a:t>エ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340" name="グループ化 339"/>
          <p:cNvGrpSpPr/>
          <p:nvPr/>
        </p:nvGrpSpPr>
        <p:grpSpPr>
          <a:xfrm>
            <a:off x="8290953" y="4409809"/>
            <a:ext cx="411105" cy="274939"/>
            <a:chOff x="2810491" y="2374909"/>
            <a:chExt cx="411105" cy="345122"/>
          </a:xfrm>
        </p:grpSpPr>
        <p:sp>
          <p:nvSpPr>
            <p:cNvPr id="341" name="角丸四角形 340"/>
            <p:cNvSpPr/>
            <p:nvPr/>
          </p:nvSpPr>
          <p:spPr>
            <a:xfrm>
              <a:off x="2810491" y="2374909"/>
              <a:ext cx="411105" cy="345122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2" name="テキスト ボックス 341"/>
            <p:cNvSpPr txBox="1"/>
            <p:nvPr/>
          </p:nvSpPr>
          <p:spPr>
            <a:xfrm rot="5400000">
              <a:off x="2901242" y="2396080"/>
              <a:ext cx="2974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50" dirty="0">
                  <a:solidFill>
                    <a:schemeClr val="bg1"/>
                  </a:solidFill>
                  <a:latin typeface="HG創英角ｺﾞｼｯｸUB" pitchFamily="49" charset="-128"/>
                  <a:ea typeface="HG創英角ｺﾞｼｯｸUB" pitchFamily="49" charset="-128"/>
                </a:rPr>
                <a:t>▲</a:t>
              </a:r>
              <a:endParaRPr lang="en-US" altLang="ja-JP" sz="900" dirty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</a:endParaRPr>
            </a:p>
          </p:txBody>
        </p:sp>
      </p:grpSp>
      <p:sp>
        <p:nvSpPr>
          <p:cNvPr id="343" name="角丸四角形 342"/>
          <p:cNvSpPr/>
          <p:nvPr/>
        </p:nvSpPr>
        <p:spPr>
          <a:xfrm>
            <a:off x="8722760" y="924675"/>
            <a:ext cx="287676" cy="26712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ysClr val="windowText" lastClr="000000"/>
                </a:solidFill>
                <a:latin typeface="HG創英角ｺﾞｼｯｸUB" pitchFamily="49" charset="-128"/>
                <a:ea typeface="HG創英角ｺﾞｼｯｸUB" pitchFamily="49" charset="-128"/>
              </a:rPr>
              <a:t>６</a:t>
            </a:r>
            <a:endParaRPr kumimoji="1" lang="ja-JP" altLang="en-US" sz="1400" dirty="0">
              <a:solidFill>
                <a:sysClr val="windowText" lastClr="000000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200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2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41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541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541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541" fill="hold"/>
                                        <p:tgtEl>
                                          <p:spTgt spid="1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541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41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41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541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41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41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1541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41"/>
                            </p:stCondLst>
                            <p:childTnLst>
                              <p:par>
                                <p:cTn id="9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1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154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1541" fill="hold"/>
                                        <p:tgtEl>
                                          <p:spTgt spid="1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1541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1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1541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9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2" dur="1541" fill="hold"/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154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0"/>
                  </p:tgtEl>
                </p:cond>
              </p:nextCondLst>
            </p:seq>
          </p:childTnLst>
        </p:cTn>
      </p:par>
    </p:tnLst>
    <p:bldLst>
      <p:bldP spid="2077" grpId="0" animBg="1"/>
      <p:bldP spid="11" grpId="0" animBg="1"/>
      <p:bldP spid="13" grpId="0" animBg="1"/>
      <p:bldP spid="14" grpId="0" animBg="1"/>
      <p:bldP spid="234" grpId="0" animBg="1"/>
      <p:bldP spid="235" grpId="0" animBg="1"/>
      <p:bldP spid="236" grpId="0" animBg="1"/>
      <p:bldP spid="229" grpId="0" animBg="1"/>
      <p:bldP spid="238" grpId="0" animBg="1"/>
      <p:bldP spid="239" grpId="0" animBg="1"/>
      <p:bldP spid="2059" grpId="0" animBg="1"/>
      <p:bldP spid="288" grpId="0" animBg="1"/>
      <p:bldP spid="289" grpId="0" animBg="1"/>
      <p:bldP spid="292" grpId="0" animBg="1"/>
      <p:bldP spid="293" grpId="0" animBg="1"/>
      <p:bldP spid="2068" grpId="0" animBg="1"/>
      <p:bldP spid="2067" grpId="0"/>
      <p:bldP spid="296" grpId="0"/>
      <p:bldP spid="297" grpId="0"/>
      <p:bldP spid="302" grpId="0" animBg="1"/>
      <p:bldP spid="302" grpId="1" animBg="1"/>
      <p:bldP spid="314" grpId="0" animBg="1"/>
      <p:bldP spid="3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テキスト ボックス 41"/>
          <p:cNvSpPr txBox="1"/>
          <p:nvPr/>
        </p:nvSpPr>
        <p:spPr>
          <a:xfrm>
            <a:off x="793850" y="2519594"/>
            <a:ext cx="671499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prstClr val="black"/>
                </a:solidFill>
                <a:latin typeface="HG創英角ｺﾞｼｯｸUB" pitchFamily="49" charset="-128"/>
                <a:ea typeface="HG創英角ｺﾞｼｯｸUB" pitchFamily="49" charset="-128"/>
              </a:rPr>
              <a:t>ア</a:t>
            </a:r>
            <a:endParaRPr lang="en-US" altLang="ja-JP" sz="4000" dirty="0" smtClean="0">
              <a:solidFill>
                <a:prstClr val="black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802590" y="4532659"/>
            <a:ext cx="671499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prstClr val="black"/>
                </a:solidFill>
                <a:latin typeface="HG創英角ｺﾞｼｯｸUB" pitchFamily="49" charset="-128"/>
                <a:ea typeface="HG創英角ｺﾞｼｯｸUB" pitchFamily="49" charset="-128"/>
              </a:rPr>
              <a:t>ウ</a:t>
            </a:r>
            <a:endParaRPr lang="en-US" altLang="ja-JP" sz="4000" dirty="0" smtClean="0">
              <a:solidFill>
                <a:prstClr val="black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510592" y="2519158"/>
            <a:ext cx="671499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solidFill>
                  <a:prstClr val="black"/>
                </a:solidFill>
                <a:latin typeface="HG創英角ｺﾞｼｯｸUB" pitchFamily="49" charset="-128"/>
                <a:ea typeface="HG創英角ｺﾞｼｯｸUB" pitchFamily="49" charset="-128"/>
              </a:rPr>
              <a:t>イ</a:t>
            </a:r>
            <a:endParaRPr lang="en-US" altLang="ja-JP" sz="4000" dirty="0" smtClean="0">
              <a:solidFill>
                <a:prstClr val="black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4510592" y="4534696"/>
            <a:ext cx="671499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solidFill>
                  <a:prstClr val="black"/>
                </a:solidFill>
                <a:latin typeface="HG創英角ｺﾞｼｯｸUB" pitchFamily="49" charset="-128"/>
                <a:ea typeface="HG創英角ｺﾞｼｯｸUB" pitchFamily="49" charset="-128"/>
              </a:rPr>
              <a:t>エ</a:t>
            </a:r>
            <a:endParaRPr lang="en-US" altLang="ja-JP" sz="4000" dirty="0" smtClean="0">
              <a:solidFill>
                <a:prstClr val="black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0" y="-27384"/>
            <a:ext cx="9144000" cy="144016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4" name="フローチャート : 書類 3"/>
          <p:cNvSpPr/>
          <p:nvPr/>
        </p:nvSpPr>
        <p:spPr>
          <a:xfrm>
            <a:off x="458855" y="284697"/>
            <a:ext cx="1952905" cy="927461"/>
          </a:xfrm>
          <a:prstGeom prst="flowChartDocumen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49139" y="395953"/>
            <a:ext cx="1690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prstClr val="black"/>
                </a:solidFill>
                <a:latin typeface="UD デジタル 教科書体 NP-B" pitchFamily="18" charset="-128"/>
                <a:ea typeface="UD デジタル 教科書体 NP-B" pitchFamily="18" charset="-128"/>
              </a:rPr>
              <a:t>File01</a:t>
            </a:r>
            <a:endParaRPr lang="ja-JP" altLang="en-US" sz="3200" dirty="0">
              <a:solidFill>
                <a:prstClr val="black"/>
              </a:solidFill>
              <a:latin typeface="UD デジタル 教科書体 NP-B" pitchFamily="18" charset="-128"/>
              <a:ea typeface="UD デジタル 教科書体 NP-B" pitchFamily="18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699792" y="334397"/>
            <a:ext cx="518457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prstClr val="white"/>
                </a:solidFill>
                <a:latin typeface="UD デジタル 教科書体 N-B" pitchFamily="17" charset="-128"/>
                <a:ea typeface="UD デジタル 教科書体 N-B" pitchFamily="17" charset="-128"/>
              </a:rPr>
              <a:t>現代社会</a:t>
            </a:r>
            <a:r>
              <a:rPr lang="ja-JP" altLang="en-US" sz="3600" dirty="0" smtClean="0">
                <a:solidFill>
                  <a:prstClr val="white"/>
                </a:solidFill>
                <a:latin typeface="UD デジタル 教科書体 N-B" pitchFamily="17" charset="-128"/>
                <a:ea typeface="UD デジタル 教科書体 N-B" pitchFamily="17" charset="-128"/>
              </a:rPr>
              <a:t>の特色</a:t>
            </a:r>
            <a:endParaRPr lang="ja-JP" altLang="en-US" sz="3600" dirty="0">
              <a:solidFill>
                <a:prstClr val="white"/>
              </a:solidFill>
              <a:latin typeface="UD デジタル 教科書体 N-B" pitchFamily="17" charset="-128"/>
              <a:ea typeface="UD デジタル 教科書体 N-B" pitchFamily="17" charset="-128"/>
            </a:endParaRPr>
          </a:p>
        </p:txBody>
      </p:sp>
      <p:pic>
        <p:nvPicPr>
          <p:cNvPr id="45" name="question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97612" y="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1716247" cy="91990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661" y="2798720"/>
            <a:ext cx="8286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383" y="2798720"/>
            <a:ext cx="8763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テキスト ボックス 28"/>
          <p:cNvSpPr txBox="1"/>
          <p:nvPr/>
        </p:nvSpPr>
        <p:spPr>
          <a:xfrm>
            <a:off x="1939060" y="1754275"/>
            <a:ext cx="6327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次</a:t>
            </a:r>
            <a:r>
              <a:rPr lang="ja-JP" altLang="en-US" sz="32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の家族は核家族？</a:t>
            </a:r>
            <a:endParaRPr lang="en-US" altLang="ja-JP" sz="3200" dirty="0" smtClean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467544" y="1700808"/>
            <a:ext cx="1279063" cy="662248"/>
          </a:xfrm>
          <a:prstGeom prst="roundRect">
            <a:avLst>
              <a:gd name="adj" fmla="val 10988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84325" y="1733907"/>
            <a:ext cx="1467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prstClr val="white"/>
                </a:solidFill>
                <a:latin typeface="HG創英角ｺﾞｼｯｸUB" pitchFamily="49" charset="-128"/>
                <a:ea typeface="HG創英角ｺﾞｼｯｸUB" pitchFamily="49" charset="-128"/>
              </a:rPr>
              <a:t>問題</a:t>
            </a:r>
            <a:endParaRPr lang="en-US" altLang="ja-JP" sz="1200" dirty="0" smtClean="0">
              <a:solidFill>
                <a:prstClr val="white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2" name="フローチャート: 処理 1"/>
          <p:cNvSpPr/>
          <p:nvPr/>
        </p:nvSpPr>
        <p:spPr>
          <a:xfrm>
            <a:off x="777909" y="2506893"/>
            <a:ext cx="3604433" cy="1949925"/>
          </a:xfrm>
          <a:prstGeom prst="flowChartProcess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" name="フローチャート: 処理 37"/>
          <p:cNvSpPr/>
          <p:nvPr/>
        </p:nvSpPr>
        <p:spPr>
          <a:xfrm>
            <a:off x="783738" y="4517408"/>
            <a:ext cx="3604433" cy="1949925"/>
          </a:xfrm>
          <a:prstGeom prst="flowChartProcess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445557" y="3861241"/>
            <a:ext cx="170558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prstClr val="black"/>
                </a:solidFill>
                <a:latin typeface="HG創英角ｺﾞｼｯｸUB" pitchFamily="49" charset="-128"/>
                <a:ea typeface="HG創英角ｺﾞｼｯｸUB" pitchFamily="49" charset="-128"/>
              </a:rPr>
              <a:t>夫婦のみ</a:t>
            </a:r>
            <a:endParaRPr lang="en-US" altLang="ja-JP" sz="2800" dirty="0" smtClean="0">
              <a:solidFill>
                <a:prstClr val="black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pic>
        <p:nvPicPr>
          <p:cNvPr id="48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301" y="4739141"/>
            <a:ext cx="786448" cy="10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テキスト ボックス 48"/>
          <p:cNvSpPr txBox="1"/>
          <p:nvPr/>
        </p:nvSpPr>
        <p:spPr>
          <a:xfrm>
            <a:off x="2208272" y="5872105"/>
            <a:ext cx="20266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HG創英角ｺﾞｼｯｸUB" pitchFamily="49" charset="-128"/>
                <a:ea typeface="HG創英角ｺﾞｼｯｸUB" pitchFamily="49" charset="-128"/>
              </a:rPr>
              <a:t>独り暮らし</a:t>
            </a:r>
            <a:endParaRPr lang="en-US" altLang="ja-JP" sz="2800" dirty="0" smtClean="0">
              <a:solidFill>
                <a:prstClr val="black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50" name="フローチャート: 処理 49"/>
          <p:cNvSpPr/>
          <p:nvPr/>
        </p:nvSpPr>
        <p:spPr>
          <a:xfrm>
            <a:off x="4495959" y="2506893"/>
            <a:ext cx="3604433" cy="1949925"/>
          </a:xfrm>
          <a:prstGeom prst="flowChartProcess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2" name="フローチャート: 処理 51"/>
          <p:cNvSpPr/>
          <p:nvPr/>
        </p:nvSpPr>
        <p:spPr>
          <a:xfrm>
            <a:off x="4495959" y="4522431"/>
            <a:ext cx="3604433" cy="1949925"/>
          </a:xfrm>
          <a:prstGeom prst="flowChartProcess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5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245" y="4831808"/>
            <a:ext cx="8286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967" y="4831808"/>
            <a:ext cx="8763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63" y="5219359"/>
            <a:ext cx="524847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テキスト ボックス 58"/>
          <p:cNvSpPr txBox="1"/>
          <p:nvPr/>
        </p:nvSpPr>
        <p:spPr>
          <a:xfrm>
            <a:off x="4849574" y="5836029"/>
            <a:ext cx="318478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prstClr val="black"/>
                </a:solidFill>
                <a:latin typeface="HG創英角ｺﾞｼｯｸUB" pitchFamily="49" charset="-128"/>
                <a:ea typeface="HG創英角ｺﾞｼｯｸUB" pitchFamily="49" charset="-128"/>
              </a:rPr>
              <a:t>夫婦と小学生の子</a:t>
            </a:r>
            <a:endParaRPr lang="en-US" altLang="ja-JP" sz="2800" dirty="0" smtClean="0">
              <a:solidFill>
                <a:prstClr val="black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pic>
        <p:nvPicPr>
          <p:cNvPr id="6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612" y="3120417"/>
            <a:ext cx="559242" cy="71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2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221" y="3129229"/>
            <a:ext cx="542697" cy="675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787" y="2866933"/>
            <a:ext cx="759722" cy="986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508" y="2878444"/>
            <a:ext cx="789398" cy="918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テキスト ボックス 63"/>
          <p:cNvSpPr txBox="1"/>
          <p:nvPr/>
        </p:nvSpPr>
        <p:spPr>
          <a:xfrm>
            <a:off x="4745569" y="3817895"/>
            <a:ext cx="318478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ja-JP" altLang="en-US" sz="2800" dirty="0" smtClean="0">
                <a:solidFill>
                  <a:prstClr val="black"/>
                </a:solidFill>
                <a:latin typeface="HG創英角ｺﾞｼｯｸUB" pitchFamily="49" charset="-128"/>
                <a:ea typeface="HG創英角ｺﾞｼｯｸUB" pitchFamily="49" charset="-128"/>
              </a:rPr>
              <a:t>夫婦と息子夫婦</a:t>
            </a:r>
            <a:endParaRPr lang="en-US" altLang="ja-JP" sz="2800" dirty="0" smtClean="0">
              <a:solidFill>
                <a:prstClr val="black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6" name="ドーナツ 5"/>
          <p:cNvSpPr/>
          <p:nvPr/>
        </p:nvSpPr>
        <p:spPr>
          <a:xfrm>
            <a:off x="1806798" y="2795181"/>
            <a:ext cx="1509901" cy="1396991"/>
          </a:xfrm>
          <a:prstGeom prst="donut">
            <a:avLst>
              <a:gd name="adj" fmla="val 14345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5" name="ドーナツ 64"/>
          <p:cNvSpPr/>
          <p:nvPr/>
        </p:nvSpPr>
        <p:spPr>
          <a:xfrm>
            <a:off x="5687014" y="4866389"/>
            <a:ext cx="1509901" cy="1396991"/>
          </a:xfrm>
          <a:prstGeom prst="donut">
            <a:avLst>
              <a:gd name="adj" fmla="val 14345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乗算記号 6"/>
          <p:cNvSpPr/>
          <p:nvPr/>
        </p:nvSpPr>
        <p:spPr>
          <a:xfrm>
            <a:off x="5480760" y="2525045"/>
            <a:ext cx="1864096" cy="1766693"/>
          </a:xfrm>
          <a:prstGeom prst="mathMultiply">
            <a:avLst>
              <a:gd name="adj1" fmla="val 17496"/>
            </a:avLst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6" name="乗算記号 65"/>
          <p:cNvSpPr/>
          <p:nvPr/>
        </p:nvSpPr>
        <p:spPr>
          <a:xfrm>
            <a:off x="1668978" y="4565100"/>
            <a:ext cx="1864096" cy="1766693"/>
          </a:xfrm>
          <a:prstGeom prst="mathMultiply">
            <a:avLst>
              <a:gd name="adj1" fmla="val 17496"/>
            </a:avLst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54" name="decision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566872" y="2062060"/>
            <a:ext cx="609600" cy="609600"/>
          </a:xfrm>
          <a:prstGeom prst="rect">
            <a:avLst/>
          </a:prstGeom>
        </p:spPr>
      </p:pic>
      <p:pic>
        <p:nvPicPr>
          <p:cNvPr id="67" name="decision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566872" y="2923297"/>
            <a:ext cx="609600" cy="609600"/>
          </a:xfrm>
          <a:prstGeom prst="rect">
            <a:avLst/>
          </a:prstGeom>
        </p:spPr>
      </p:pic>
      <p:pic>
        <p:nvPicPr>
          <p:cNvPr id="68" name="decision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566872" y="3944022"/>
            <a:ext cx="609600" cy="609600"/>
          </a:xfrm>
          <a:prstGeom prst="rect">
            <a:avLst/>
          </a:prstGeom>
        </p:spPr>
      </p:pic>
      <p:pic>
        <p:nvPicPr>
          <p:cNvPr id="69" name="decision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566872" y="4964748"/>
            <a:ext cx="609600" cy="609600"/>
          </a:xfrm>
          <a:prstGeom prst="rect">
            <a:avLst/>
          </a:prstGeom>
        </p:spPr>
      </p:pic>
      <p:pic>
        <p:nvPicPr>
          <p:cNvPr id="70" name="decision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566872" y="5889780"/>
            <a:ext cx="609600" cy="609600"/>
          </a:xfrm>
          <a:prstGeom prst="rect">
            <a:avLst/>
          </a:prstGeom>
        </p:spPr>
      </p:pic>
      <p:sp>
        <p:nvSpPr>
          <p:cNvPr id="71" name="角丸四角形 70"/>
          <p:cNvSpPr/>
          <p:nvPr/>
        </p:nvSpPr>
        <p:spPr>
          <a:xfrm>
            <a:off x="8722760" y="924675"/>
            <a:ext cx="287676" cy="26712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ysClr val="windowText" lastClr="000000"/>
                </a:solidFill>
                <a:latin typeface="HG創英角ｺﾞｼｯｸUB" pitchFamily="49" charset="-128"/>
                <a:ea typeface="HG創英角ｺﾞｼｯｸUB" pitchFamily="49" charset="-128"/>
              </a:rPr>
              <a:t>５</a:t>
            </a:r>
            <a:endParaRPr kumimoji="1" lang="ja-JP" altLang="en-US" sz="1400" dirty="0">
              <a:solidFill>
                <a:sysClr val="windowText" lastClr="000000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3865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1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541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41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541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</p:childTnLst>
        </p:cTn>
      </p:par>
    </p:tnLst>
    <p:bldLst>
      <p:bldP spid="6" grpId="0" animBg="1"/>
      <p:bldP spid="65" grpId="0" animBg="1"/>
      <p:bldP spid="7" grpId="0" animBg="1"/>
      <p:bldP spid="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-27384"/>
            <a:ext cx="9144000" cy="144016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4" name="フローチャート : 書類 3"/>
          <p:cNvSpPr/>
          <p:nvPr/>
        </p:nvSpPr>
        <p:spPr>
          <a:xfrm>
            <a:off x="458855" y="284697"/>
            <a:ext cx="1952905" cy="927461"/>
          </a:xfrm>
          <a:prstGeom prst="flowChartDocumen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1716247" cy="91990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649139" y="395953"/>
            <a:ext cx="1690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prstClr val="black"/>
                </a:solidFill>
                <a:latin typeface="UD デジタル 教科書体 NP-B" pitchFamily="18" charset="-128"/>
                <a:ea typeface="UD デジタル 教科書体 NP-B" pitchFamily="18" charset="-128"/>
              </a:rPr>
              <a:t>File01</a:t>
            </a:r>
            <a:endParaRPr lang="ja-JP" altLang="en-US" sz="3200" dirty="0">
              <a:solidFill>
                <a:prstClr val="black"/>
              </a:solidFill>
              <a:latin typeface="UD デジタル 教科書体 NP-B" pitchFamily="18" charset="-128"/>
              <a:ea typeface="UD デジタル 教科書体 NP-B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699792" y="334397"/>
            <a:ext cx="518457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prstClr val="white"/>
                </a:solidFill>
                <a:latin typeface="UD デジタル 教科書体 N-B" pitchFamily="17" charset="-128"/>
                <a:ea typeface="UD デジタル 教科書体 N-B" pitchFamily="17" charset="-128"/>
              </a:rPr>
              <a:t>現代社会</a:t>
            </a:r>
            <a:r>
              <a:rPr lang="ja-JP" altLang="en-US" sz="3600" dirty="0" smtClean="0">
                <a:solidFill>
                  <a:prstClr val="white"/>
                </a:solidFill>
                <a:latin typeface="UD デジタル 教科書体 N-B" pitchFamily="17" charset="-128"/>
                <a:ea typeface="UD デジタル 教科書体 N-B" pitchFamily="17" charset="-128"/>
              </a:rPr>
              <a:t>の特色</a:t>
            </a:r>
            <a:endParaRPr lang="ja-JP" altLang="en-US" sz="3600" dirty="0">
              <a:solidFill>
                <a:prstClr val="white"/>
              </a:solidFill>
              <a:latin typeface="UD デジタル 教科書体 N-B" pitchFamily="17" charset="-128"/>
              <a:ea typeface="UD デジタル 教科書体 N-B" pitchFamily="17" charset="-128"/>
            </a:endParaRPr>
          </a:p>
        </p:txBody>
      </p:sp>
      <p:pic>
        <p:nvPicPr>
          <p:cNvPr id="12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96536" y="2883403"/>
            <a:ext cx="609600" cy="609600"/>
          </a:xfrm>
          <a:prstGeom prst="rect">
            <a:avLst/>
          </a:prstGeom>
        </p:spPr>
      </p:pic>
      <p:pic>
        <p:nvPicPr>
          <p:cNvPr id="15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96536" y="3520244"/>
            <a:ext cx="609600" cy="609600"/>
          </a:xfrm>
          <a:prstGeom prst="rect">
            <a:avLst/>
          </a:prstGeom>
        </p:spPr>
      </p:pic>
      <p:sp>
        <p:nvSpPr>
          <p:cNvPr id="23" name="角丸四角形 22"/>
          <p:cNvSpPr/>
          <p:nvPr/>
        </p:nvSpPr>
        <p:spPr>
          <a:xfrm>
            <a:off x="179513" y="1556010"/>
            <a:ext cx="720080" cy="529607"/>
          </a:xfrm>
          <a:prstGeom prst="roundRect">
            <a:avLst>
              <a:gd name="adj" fmla="val 10988"/>
            </a:avLst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00" dirty="0">
              <a:solidFill>
                <a:prstClr val="white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60209" y="1546428"/>
            <a:ext cx="56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white"/>
                </a:solidFill>
                <a:latin typeface="HG創英角ｺﾞｼｯｸUB" pitchFamily="49" charset="-128"/>
                <a:ea typeface="HG創英角ｺﾞｼｯｸUB" pitchFamily="49" charset="-128"/>
              </a:rPr>
              <a:t>４</a:t>
            </a:r>
            <a:endParaRPr lang="en-US" altLang="ja-JP" sz="1100" dirty="0" smtClean="0">
              <a:solidFill>
                <a:prstClr val="white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087233" y="1546428"/>
            <a:ext cx="3669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  <a:cs typeface="Ebrima" pitchFamily="2" charset="0"/>
              </a:rPr>
              <a:t>生活と文化</a:t>
            </a:r>
            <a:endParaRPr lang="en-US" altLang="ja-JP" sz="2800" dirty="0" smtClean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  <a:cs typeface="Ebrima" pitchFamily="2" charset="0"/>
            </a:endParaRPr>
          </a:p>
        </p:txBody>
      </p:sp>
      <p:pic>
        <p:nvPicPr>
          <p:cNvPr id="63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34198" y="5323633"/>
            <a:ext cx="609600" cy="609600"/>
          </a:xfrm>
          <a:prstGeom prst="rect">
            <a:avLst/>
          </a:prstGeom>
        </p:spPr>
      </p:pic>
      <p:pic>
        <p:nvPicPr>
          <p:cNvPr id="64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34198" y="4570774"/>
            <a:ext cx="609600" cy="609600"/>
          </a:xfrm>
          <a:prstGeom prst="rect">
            <a:avLst/>
          </a:prstGeom>
        </p:spPr>
      </p:pic>
      <p:pic>
        <p:nvPicPr>
          <p:cNvPr id="65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26286" y="4570774"/>
            <a:ext cx="609600" cy="609600"/>
          </a:xfrm>
          <a:prstGeom prst="rect">
            <a:avLst/>
          </a:prstGeom>
        </p:spPr>
      </p:pic>
      <p:pic>
        <p:nvPicPr>
          <p:cNvPr id="66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34198" y="2462585"/>
            <a:ext cx="609600" cy="609600"/>
          </a:xfrm>
          <a:prstGeom prst="rect">
            <a:avLst/>
          </a:prstGeom>
        </p:spPr>
      </p:pic>
      <p:pic>
        <p:nvPicPr>
          <p:cNvPr id="67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34198" y="3215444"/>
            <a:ext cx="609600" cy="609600"/>
          </a:xfrm>
          <a:prstGeom prst="rect">
            <a:avLst/>
          </a:prstGeom>
        </p:spPr>
      </p:pic>
      <p:pic>
        <p:nvPicPr>
          <p:cNvPr id="68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34198" y="3825044"/>
            <a:ext cx="609600" cy="609600"/>
          </a:xfrm>
          <a:prstGeom prst="rect">
            <a:avLst/>
          </a:prstGeom>
        </p:spPr>
      </p:pic>
      <p:pic>
        <p:nvPicPr>
          <p:cNvPr id="69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26286" y="2462585"/>
            <a:ext cx="609600" cy="609600"/>
          </a:xfrm>
          <a:prstGeom prst="rect">
            <a:avLst/>
          </a:prstGeom>
        </p:spPr>
      </p:pic>
      <p:pic>
        <p:nvPicPr>
          <p:cNvPr id="70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26286" y="3215444"/>
            <a:ext cx="609600" cy="609600"/>
          </a:xfrm>
          <a:prstGeom prst="rect">
            <a:avLst/>
          </a:prstGeom>
        </p:spPr>
      </p:pic>
      <p:pic>
        <p:nvPicPr>
          <p:cNvPr id="71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26286" y="3825044"/>
            <a:ext cx="609600" cy="609600"/>
          </a:xfrm>
          <a:prstGeom prst="rect">
            <a:avLst/>
          </a:prstGeom>
        </p:spPr>
      </p:pic>
      <p:pic>
        <p:nvPicPr>
          <p:cNvPr id="72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52660" y="4466729"/>
            <a:ext cx="609600" cy="609600"/>
          </a:xfrm>
          <a:prstGeom prst="rect">
            <a:avLst/>
          </a:prstGeom>
        </p:spPr>
      </p:pic>
      <p:pic>
        <p:nvPicPr>
          <p:cNvPr id="73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52660" y="5103570"/>
            <a:ext cx="609600" cy="609600"/>
          </a:xfrm>
          <a:prstGeom prst="rect">
            <a:avLst/>
          </a:prstGeom>
        </p:spPr>
      </p:pic>
      <p:pic>
        <p:nvPicPr>
          <p:cNvPr id="142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07383" y="5677130"/>
            <a:ext cx="609600" cy="609600"/>
          </a:xfrm>
          <a:prstGeom prst="rect">
            <a:avLst/>
          </a:prstGeom>
        </p:spPr>
      </p:pic>
      <p:pic>
        <p:nvPicPr>
          <p:cNvPr id="143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07383" y="6313971"/>
            <a:ext cx="609600" cy="609600"/>
          </a:xfrm>
          <a:prstGeom prst="rect">
            <a:avLst/>
          </a:prstGeom>
        </p:spPr>
      </p:pic>
      <p:pic>
        <p:nvPicPr>
          <p:cNvPr id="80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28584" y="2142865"/>
            <a:ext cx="609600" cy="609600"/>
          </a:xfrm>
          <a:prstGeom prst="rect">
            <a:avLst/>
          </a:prstGeom>
        </p:spPr>
      </p:pic>
      <p:pic>
        <p:nvPicPr>
          <p:cNvPr id="81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28584" y="2779706"/>
            <a:ext cx="609600" cy="609600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311967" y="2694619"/>
            <a:ext cx="432048" cy="523220"/>
            <a:chOff x="311967" y="2694619"/>
            <a:chExt cx="432048" cy="523220"/>
          </a:xfrm>
        </p:grpSpPr>
        <p:sp>
          <p:nvSpPr>
            <p:cNvPr id="135" name="円/楕円 134"/>
            <p:cNvSpPr/>
            <p:nvPr/>
          </p:nvSpPr>
          <p:spPr>
            <a:xfrm>
              <a:off x="311967" y="2740573"/>
              <a:ext cx="432048" cy="42653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6" name="テキスト ボックス 135"/>
            <p:cNvSpPr txBox="1"/>
            <p:nvPr/>
          </p:nvSpPr>
          <p:spPr>
            <a:xfrm>
              <a:off x="311967" y="2694619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800" dirty="0">
                  <a:solidFill>
                    <a:srgbClr val="FFFF00"/>
                  </a:solidFill>
                  <a:latin typeface="Bahnschrift SemiBold" pitchFamily="34" charset="0"/>
                  <a:ea typeface="UD デジタル 教科書体 N-B" pitchFamily="17" charset="-128"/>
                </a:rPr>
                <a:t>1</a:t>
              </a:r>
              <a:endParaRPr lang="ja-JP" altLang="en-US" sz="2800" dirty="0">
                <a:solidFill>
                  <a:srgbClr val="FFFF00"/>
                </a:solidFill>
                <a:latin typeface="Bahnschrift SemiBold" pitchFamily="34" charset="0"/>
                <a:ea typeface="UD デジタル 教科書体 N-B" pitchFamily="17" charset="-128"/>
              </a:endParaRPr>
            </a:p>
          </p:txBody>
        </p:sp>
      </p:grpSp>
      <p:sp>
        <p:nvSpPr>
          <p:cNvPr id="110" name="テキスト ボックス 109"/>
          <p:cNvSpPr txBox="1"/>
          <p:nvPr/>
        </p:nvSpPr>
        <p:spPr>
          <a:xfrm>
            <a:off x="865269" y="2667108"/>
            <a:ext cx="3355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14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生活様式</a:t>
            </a:r>
            <a:r>
              <a:rPr lang="ja-JP" altLang="en-US" sz="14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や言語、科学、芸術、宗教など人々が形作ってきたものを何というか。</a:t>
            </a:r>
            <a:endParaRPr lang="en-US" altLang="ja-JP" sz="1400" dirty="0" smtClean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11" name="角丸四角形 110"/>
          <p:cNvSpPr/>
          <p:nvPr/>
        </p:nvSpPr>
        <p:spPr>
          <a:xfrm>
            <a:off x="216682" y="2177407"/>
            <a:ext cx="3944352" cy="368196"/>
          </a:xfrm>
          <a:prstGeom prst="roundRect">
            <a:avLst>
              <a:gd name="adj" fmla="val 1098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00" dirty="0">
              <a:solidFill>
                <a:prstClr val="white"/>
              </a:solidFill>
            </a:endParaRPr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838484" y="2162334"/>
            <a:ext cx="247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prstClr val="white"/>
                </a:solidFill>
                <a:latin typeface="HG創英角ｺﾞｼｯｸUB" pitchFamily="49" charset="-128"/>
                <a:ea typeface="HG創英角ｺﾞｼｯｸUB" pitchFamily="49" charset="-128"/>
              </a:rPr>
              <a:t>一問一答</a:t>
            </a:r>
            <a:endParaRPr lang="en-US" altLang="ja-JP" sz="900" dirty="0">
              <a:solidFill>
                <a:prstClr val="white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114" name="正方形/長方形 113"/>
          <p:cNvSpPr/>
          <p:nvPr/>
        </p:nvSpPr>
        <p:spPr>
          <a:xfrm>
            <a:off x="2145324" y="3273598"/>
            <a:ext cx="349412" cy="384002"/>
          </a:xfrm>
          <a:prstGeom prst="rect">
            <a:avLst/>
          </a:prstGeom>
          <a:solidFill>
            <a:srgbClr val="FFC000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答</a:t>
            </a:r>
            <a:endParaRPr lang="ja-JP" altLang="en-US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541166" y="3274828"/>
            <a:ext cx="1594884" cy="37213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8" name="グループ化 117"/>
          <p:cNvGrpSpPr/>
          <p:nvPr/>
        </p:nvGrpSpPr>
        <p:grpSpPr>
          <a:xfrm>
            <a:off x="4830804" y="2694619"/>
            <a:ext cx="432048" cy="523220"/>
            <a:chOff x="311967" y="2694619"/>
            <a:chExt cx="432048" cy="523220"/>
          </a:xfrm>
        </p:grpSpPr>
        <p:sp>
          <p:nvSpPr>
            <p:cNvPr id="120" name="円/楕円 119"/>
            <p:cNvSpPr/>
            <p:nvPr/>
          </p:nvSpPr>
          <p:spPr>
            <a:xfrm>
              <a:off x="311967" y="2740573"/>
              <a:ext cx="432048" cy="42653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1" name="テキスト ボックス 120"/>
            <p:cNvSpPr txBox="1"/>
            <p:nvPr/>
          </p:nvSpPr>
          <p:spPr>
            <a:xfrm>
              <a:off x="311967" y="2694619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800" dirty="0">
                  <a:solidFill>
                    <a:srgbClr val="FFFF00"/>
                  </a:solidFill>
                  <a:latin typeface="Bahnschrift SemiBold" pitchFamily="34" charset="0"/>
                  <a:ea typeface="UD デジタル 教科書体 N-B" pitchFamily="17" charset="-128"/>
                </a:rPr>
                <a:t>4</a:t>
              </a:r>
              <a:endParaRPr lang="ja-JP" altLang="en-US" sz="2800" dirty="0">
                <a:solidFill>
                  <a:srgbClr val="FFFF00"/>
                </a:solidFill>
                <a:latin typeface="Bahnschrift SemiBold" pitchFamily="34" charset="0"/>
                <a:ea typeface="UD デジタル 教科書体 N-B" pitchFamily="17" charset="-128"/>
              </a:endParaRPr>
            </a:p>
          </p:txBody>
        </p:sp>
      </p:grpSp>
      <p:sp>
        <p:nvSpPr>
          <p:cNvPr id="123" name="テキスト ボックス 122"/>
          <p:cNvSpPr txBox="1"/>
          <p:nvPr/>
        </p:nvSpPr>
        <p:spPr>
          <a:xfrm>
            <a:off x="2715334" y="3273167"/>
            <a:ext cx="1197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文化</a:t>
            </a:r>
            <a:endParaRPr lang="en-US" altLang="ja-JP" dirty="0" smtClean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grpSp>
        <p:nvGrpSpPr>
          <p:cNvPr id="124" name="グループ化 123"/>
          <p:cNvGrpSpPr/>
          <p:nvPr/>
        </p:nvGrpSpPr>
        <p:grpSpPr>
          <a:xfrm>
            <a:off x="311967" y="3789773"/>
            <a:ext cx="432048" cy="523220"/>
            <a:chOff x="311967" y="2694619"/>
            <a:chExt cx="432048" cy="523220"/>
          </a:xfrm>
        </p:grpSpPr>
        <p:sp>
          <p:nvSpPr>
            <p:cNvPr id="125" name="円/楕円 124"/>
            <p:cNvSpPr/>
            <p:nvPr/>
          </p:nvSpPr>
          <p:spPr>
            <a:xfrm>
              <a:off x="311967" y="2740573"/>
              <a:ext cx="432048" cy="42653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6" name="テキスト ボックス 125"/>
            <p:cNvSpPr txBox="1"/>
            <p:nvPr/>
          </p:nvSpPr>
          <p:spPr>
            <a:xfrm>
              <a:off x="311967" y="2694619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800" dirty="0">
                  <a:solidFill>
                    <a:srgbClr val="FFFF00"/>
                  </a:solidFill>
                  <a:latin typeface="Bahnschrift SemiBold" pitchFamily="34" charset="0"/>
                  <a:ea typeface="UD デジタル 教科書体 N-B" pitchFamily="17" charset="-128"/>
                </a:rPr>
                <a:t>2</a:t>
              </a:r>
              <a:endParaRPr lang="ja-JP" altLang="en-US" sz="2800" dirty="0">
                <a:solidFill>
                  <a:srgbClr val="FFFF00"/>
                </a:solidFill>
                <a:latin typeface="Bahnschrift SemiBold" pitchFamily="34" charset="0"/>
                <a:ea typeface="UD デジタル 教科書体 N-B" pitchFamily="17" charset="-128"/>
              </a:endParaRPr>
            </a:p>
          </p:txBody>
        </p:sp>
      </p:grpSp>
      <p:sp>
        <p:nvSpPr>
          <p:cNvPr id="127" name="テキスト ボックス 126"/>
          <p:cNvSpPr txBox="1"/>
          <p:nvPr/>
        </p:nvSpPr>
        <p:spPr>
          <a:xfrm>
            <a:off x="865269" y="3762262"/>
            <a:ext cx="3355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14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グローバル化</a:t>
            </a:r>
            <a:r>
              <a:rPr lang="ja-JP" altLang="en-US" sz="14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の進展</a:t>
            </a:r>
            <a:r>
              <a:rPr lang="ja-JP" altLang="en-US" sz="14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によって、世界中にファストフード形式の食文化が受け入れられている。このように</a:t>
            </a:r>
            <a:r>
              <a:rPr lang="ja-JP" altLang="en-US" sz="14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文化が同じようになっていく傾向</a:t>
            </a:r>
            <a:r>
              <a:rPr lang="ja-JP" altLang="en-US" sz="14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を何というか。</a:t>
            </a:r>
            <a:endParaRPr lang="en-US" altLang="ja-JP" sz="1400" dirty="0" smtClean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29" name="正方形/長方形 128"/>
          <p:cNvSpPr/>
          <p:nvPr/>
        </p:nvSpPr>
        <p:spPr>
          <a:xfrm>
            <a:off x="2232837" y="4795302"/>
            <a:ext cx="1903213" cy="37213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2179674" y="4793641"/>
            <a:ext cx="1903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文化の画一化</a:t>
            </a:r>
            <a:endParaRPr lang="en-US" altLang="ja-JP" dirty="0" smtClean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grpSp>
        <p:nvGrpSpPr>
          <p:cNvPr id="131" name="グループ化 130"/>
          <p:cNvGrpSpPr/>
          <p:nvPr/>
        </p:nvGrpSpPr>
        <p:grpSpPr>
          <a:xfrm>
            <a:off x="311967" y="5342127"/>
            <a:ext cx="432048" cy="523220"/>
            <a:chOff x="311967" y="2694619"/>
            <a:chExt cx="432048" cy="523220"/>
          </a:xfrm>
        </p:grpSpPr>
        <p:sp>
          <p:nvSpPr>
            <p:cNvPr id="132" name="円/楕円 131"/>
            <p:cNvSpPr/>
            <p:nvPr/>
          </p:nvSpPr>
          <p:spPr>
            <a:xfrm>
              <a:off x="311967" y="2740573"/>
              <a:ext cx="432048" cy="42653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3" name="テキスト ボックス 132"/>
            <p:cNvSpPr txBox="1"/>
            <p:nvPr/>
          </p:nvSpPr>
          <p:spPr>
            <a:xfrm>
              <a:off x="311967" y="2694619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800" dirty="0">
                  <a:solidFill>
                    <a:srgbClr val="FFFF00"/>
                  </a:solidFill>
                  <a:latin typeface="Bahnschrift SemiBold" pitchFamily="34" charset="0"/>
                  <a:ea typeface="UD デジタル 教科書体 N-B" pitchFamily="17" charset="-128"/>
                </a:rPr>
                <a:t>3</a:t>
              </a:r>
              <a:endParaRPr lang="ja-JP" altLang="en-US" sz="2800" dirty="0">
                <a:solidFill>
                  <a:srgbClr val="FFFF00"/>
                </a:solidFill>
                <a:latin typeface="Bahnschrift SemiBold" pitchFamily="34" charset="0"/>
                <a:ea typeface="UD デジタル 教科書体 N-B" pitchFamily="17" charset="-128"/>
              </a:endParaRPr>
            </a:p>
          </p:txBody>
        </p:sp>
      </p:grpSp>
      <p:sp>
        <p:nvSpPr>
          <p:cNvPr id="134" name="テキスト ボックス 133"/>
          <p:cNvSpPr txBox="1"/>
          <p:nvPr/>
        </p:nvSpPr>
        <p:spPr>
          <a:xfrm>
            <a:off x="865269" y="5314616"/>
            <a:ext cx="33558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14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多文化共生社会をつくるため、お互いの文化の価値を認め合い、複数の文化の共生を目指す態度を何というか。</a:t>
            </a:r>
            <a:endParaRPr lang="en-US" altLang="ja-JP" sz="1400" dirty="0" smtClean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73" name="正方形/長方形 172"/>
          <p:cNvSpPr/>
          <p:nvPr/>
        </p:nvSpPr>
        <p:spPr>
          <a:xfrm>
            <a:off x="2232837" y="6135004"/>
            <a:ext cx="1903213" cy="37213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テキスト ボックス 175"/>
          <p:cNvSpPr txBox="1"/>
          <p:nvPr/>
        </p:nvSpPr>
        <p:spPr>
          <a:xfrm>
            <a:off x="2179674" y="6133343"/>
            <a:ext cx="1903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異文化理解</a:t>
            </a:r>
            <a:endParaRPr lang="en-US" altLang="ja-JP" dirty="0" smtClean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79" name="正方形/長方形 178"/>
          <p:cNvSpPr/>
          <p:nvPr/>
        </p:nvSpPr>
        <p:spPr>
          <a:xfrm>
            <a:off x="1838849" y="4785875"/>
            <a:ext cx="349412" cy="384002"/>
          </a:xfrm>
          <a:prstGeom prst="rect">
            <a:avLst/>
          </a:prstGeom>
          <a:solidFill>
            <a:srgbClr val="FFC000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答</a:t>
            </a:r>
            <a:endParaRPr lang="ja-JP" altLang="en-US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82" name="正方形/長方形 181"/>
          <p:cNvSpPr/>
          <p:nvPr/>
        </p:nvSpPr>
        <p:spPr>
          <a:xfrm>
            <a:off x="1838849" y="6127330"/>
            <a:ext cx="349412" cy="384002"/>
          </a:xfrm>
          <a:prstGeom prst="rect">
            <a:avLst/>
          </a:prstGeom>
          <a:solidFill>
            <a:srgbClr val="FFC000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答</a:t>
            </a:r>
            <a:endParaRPr lang="ja-JP" altLang="en-US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85" name="テキスト ボックス 184"/>
          <p:cNvSpPr txBox="1"/>
          <p:nvPr/>
        </p:nvSpPr>
        <p:spPr>
          <a:xfrm>
            <a:off x="5365350" y="2667108"/>
            <a:ext cx="3355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14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写真のような文化をまとめて何という？</a:t>
            </a:r>
            <a:endParaRPr lang="en-US" altLang="ja-JP" sz="1400" dirty="0" smtClean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just"/>
            <a:r>
              <a:rPr lang="ja-JP" altLang="en-US" sz="14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（４文字）</a:t>
            </a:r>
            <a:endParaRPr lang="en-US" altLang="ja-JP" sz="1400" dirty="0" smtClean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88" name="Picture 4" descr="能楽の歴史 | 公益社団法人 能楽協会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692" y="3315921"/>
            <a:ext cx="2061929" cy="175951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" name="Picture 2" descr="歌舞伎太郎日本橋 - 歌舞伎太郎 日本橋 | ストアカ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355" y="3321579"/>
            <a:ext cx="1746952" cy="91715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" name="Picture 6" descr="茶道ことはじめ（1）茶道を習い始めたい人向け基礎知識 | クックビズ総研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231" y="4280983"/>
            <a:ext cx="1191804" cy="79453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" name="正方形/長方形 200"/>
          <p:cNvSpPr/>
          <p:nvPr/>
        </p:nvSpPr>
        <p:spPr>
          <a:xfrm>
            <a:off x="6804837" y="5185720"/>
            <a:ext cx="1903213" cy="37213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テキスト ボックス 201"/>
          <p:cNvSpPr txBox="1"/>
          <p:nvPr/>
        </p:nvSpPr>
        <p:spPr>
          <a:xfrm>
            <a:off x="6751674" y="5184059"/>
            <a:ext cx="1903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伝統文化</a:t>
            </a:r>
            <a:endParaRPr lang="en-US" altLang="ja-JP" dirty="0" smtClean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03" name="正方形/長方形 202"/>
          <p:cNvSpPr/>
          <p:nvPr/>
        </p:nvSpPr>
        <p:spPr>
          <a:xfrm>
            <a:off x="6410849" y="5176293"/>
            <a:ext cx="349412" cy="384002"/>
          </a:xfrm>
          <a:prstGeom prst="rect">
            <a:avLst/>
          </a:prstGeom>
          <a:solidFill>
            <a:srgbClr val="FFC000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答</a:t>
            </a:r>
            <a:endParaRPr lang="ja-JP" altLang="en-US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15" name="正方形/長方形 114"/>
          <p:cNvSpPr/>
          <p:nvPr/>
        </p:nvSpPr>
        <p:spPr>
          <a:xfrm>
            <a:off x="2904954" y="3287865"/>
            <a:ext cx="886758" cy="342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FFF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04" name="角丸四角形 203"/>
          <p:cNvSpPr/>
          <p:nvPr/>
        </p:nvSpPr>
        <p:spPr>
          <a:xfrm>
            <a:off x="4798956" y="2177407"/>
            <a:ext cx="3944352" cy="368196"/>
          </a:xfrm>
          <a:prstGeom prst="roundRect">
            <a:avLst>
              <a:gd name="adj" fmla="val 1098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00" dirty="0">
              <a:solidFill>
                <a:prstClr val="white"/>
              </a:solidFill>
            </a:endParaRPr>
          </a:p>
        </p:txBody>
      </p:sp>
      <p:sp>
        <p:nvSpPr>
          <p:cNvPr id="205" name="テキスト ボックス 204"/>
          <p:cNvSpPr txBox="1"/>
          <p:nvPr/>
        </p:nvSpPr>
        <p:spPr>
          <a:xfrm>
            <a:off x="5420758" y="2162334"/>
            <a:ext cx="247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prstClr val="white"/>
                </a:solidFill>
                <a:latin typeface="HG創英角ｺﾞｼｯｸUB" pitchFamily="49" charset="-128"/>
                <a:ea typeface="HG創英角ｺﾞｼｯｸUB" pitchFamily="49" charset="-128"/>
              </a:rPr>
              <a:t>一問一答</a:t>
            </a:r>
            <a:endParaRPr lang="en-US" altLang="ja-JP" sz="900" dirty="0">
              <a:solidFill>
                <a:prstClr val="white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grpSp>
        <p:nvGrpSpPr>
          <p:cNvPr id="206" name="グループ化 205"/>
          <p:cNvGrpSpPr/>
          <p:nvPr/>
        </p:nvGrpSpPr>
        <p:grpSpPr>
          <a:xfrm>
            <a:off x="4830804" y="5653576"/>
            <a:ext cx="432048" cy="523220"/>
            <a:chOff x="311967" y="2694619"/>
            <a:chExt cx="432048" cy="523220"/>
          </a:xfrm>
        </p:grpSpPr>
        <p:sp>
          <p:nvSpPr>
            <p:cNvPr id="207" name="円/楕円 206"/>
            <p:cNvSpPr/>
            <p:nvPr/>
          </p:nvSpPr>
          <p:spPr>
            <a:xfrm>
              <a:off x="311967" y="2740573"/>
              <a:ext cx="432048" cy="42653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08" name="テキスト ボックス 207"/>
            <p:cNvSpPr txBox="1"/>
            <p:nvPr/>
          </p:nvSpPr>
          <p:spPr>
            <a:xfrm>
              <a:off x="311967" y="2694619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800" dirty="0">
                  <a:solidFill>
                    <a:srgbClr val="FFFF00"/>
                  </a:solidFill>
                  <a:latin typeface="Bahnschrift SemiBold" pitchFamily="34" charset="0"/>
                  <a:ea typeface="UD デジタル 教科書体 N-B" pitchFamily="17" charset="-128"/>
                </a:rPr>
                <a:t>5</a:t>
              </a:r>
              <a:endParaRPr lang="ja-JP" altLang="en-US" sz="2800" dirty="0">
                <a:solidFill>
                  <a:srgbClr val="FFFF00"/>
                </a:solidFill>
                <a:latin typeface="Bahnschrift SemiBold" pitchFamily="34" charset="0"/>
                <a:ea typeface="UD デジタル 教科書体 N-B" pitchFamily="17" charset="-128"/>
              </a:endParaRPr>
            </a:p>
          </p:txBody>
        </p:sp>
      </p:grpSp>
      <p:sp>
        <p:nvSpPr>
          <p:cNvPr id="209" name="テキスト ボックス 208"/>
          <p:cNvSpPr txBox="1"/>
          <p:nvPr/>
        </p:nvSpPr>
        <p:spPr>
          <a:xfrm>
            <a:off x="5365350" y="5626065"/>
            <a:ext cx="3355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14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お正月、お盆など毎年繰り返される伝統的な行事を何というか（４文字）</a:t>
            </a:r>
            <a:endParaRPr lang="en-US" altLang="ja-JP" sz="1400" dirty="0" smtClean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10" name="正方形/長方形 209"/>
          <p:cNvSpPr/>
          <p:nvPr/>
        </p:nvSpPr>
        <p:spPr>
          <a:xfrm>
            <a:off x="6804837" y="6141216"/>
            <a:ext cx="1903213" cy="37213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テキスト ボックス 210"/>
          <p:cNvSpPr txBox="1"/>
          <p:nvPr/>
        </p:nvSpPr>
        <p:spPr>
          <a:xfrm>
            <a:off x="6751674" y="6139555"/>
            <a:ext cx="1903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年中行事</a:t>
            </a:r>
            <a:endParaRPr lang="en-US" altLang="ja-JP" dirty="0" smtClean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12" name="正方形/長方形 211"/>
          <p:cNvSpPr/>
          <p:nvPr/>
        </p:nvSpPr>
        <p:spPr>
          <a:xfrm>
            <a:off x="6410849" y="6131789"/>
            <a:ext cx="349412" cy="384002"/>
          </a:xfrm>
          <a:prstGeom prst="rect">
            <a:avLst/>
          </a:prstGeom>
          <a:solidFill>
            <a:srgbClr val="FFC000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答</a:t>
            </a:r>
            <a:endParaRPr lang="ja-JP" altLang="en-US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13" name="正方形/長方形 212"/>
          <p:cNvSpPr/>
          <p:nvPr/>
        </p:nvSpPr>
        <p:spPr>
          <a:xfrm>
            <a:off x="2404153" y="4818715"/>
            <a:ext cx="1592493" cy="342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FFF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14" name="正方形/長方形 213"/>
          <p:cNvSpPr/>
          <p:nvPr/>
        </p:nvSpPr>
        <p:spPr>
          <a:xfrm>
            <a:off x="2404153" y="6154356"/>
            <a:ext cx="1592493" cy="342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FFF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15" name="正方形/長方形 214"/>
          <p:cNvSpPr/>
          <p:nvPr/>
        </p:nvSpPr>
        <p:spPr>
          <a:xfrm>
            <a:off x="6986428" y="6154356"/>
            <a:ext cx="1592493" cy="342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FFF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16" name="正方形/長方形 215"/>
          <p:cNvSpPr/>
          <p:nvPr/>
        </p:nvSpPr>
        <p:spPr>
          <a:xfrm>
            <a:off x="6986428" y="5209134"/>
            <a:ext cx="1592493" cy="342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FFF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17" name="角丸四角形 216"/>
          <p:cNvSpPr/>
          <p:nvPr/>
        </p:nvSpPr>
        <p:spPr>
          <a:xfrm>
            <a:off x="8722760" y="924675"/>
            <a:ext cx="287676" cy="26712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ysClr val="windowText" lastClr="000000"/>
                </a:solidFill>
                <a:latin typeface="HG創英角ｺﾞｼｯｸUB" pitchFamily="49" charset="-128"/>
                <a:ea typeface="HG創英角ｺﾞｼｯｸUB" pitchFamily="49" charset="-128"/>
              </a:rPr>
              <a:t>４</a:t>
            </a:r>
            <a:endParaRPr kumimoji="1" lang="ja-JP" altLang="en-US" sz="1400" dirty="0">
              <a:solidFill>
                <a:sysClr val="windowText" lastClr="000000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333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2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4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541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541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541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541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"/>
                  </p:tgtEl>
                </p:cond>
              </p:nextCondLst>
            </p:seq>
          </p:childTnLst>
        </p:cTn>
      </p:par>
    </p:tnLst>
    <p:bldLst>
      <p:bldP spid="115" grpId="0" animBg="1"/>
      <p:bldP spid="213" grpId="0" animBg="1"/>
      <p:bldP spid="214" grpId="0" animBg="1"/>
      <p:bldP spid="215" grpId="0" animBg="1"/>
      <p:bldP spid="2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-27384"/>
            <a:ext cx="9144000" cy="144016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フローチャート : 書類 3"/>
          <p:cNvSpPr/>
          <p:nvPr/>
        </p:nvSpPr>
        <p:spPr>
          <a:xfrm>
            <a:off x="458855" y="284697"/>
            <a:ext cx="1952905" cy="927461"/>
          </a:xfrm>
          <a:prstGeom prst="flowChartDocumen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49139" y="395953"/>
            <a:ext cx="1690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prstClr val="black"/>
                </a:solidFill>
                <a:latin typeface="UD デジタル 教科書体 NP-B" pitchFamily="18" charset="-128"/>
                <a:ea typeface="UD デジタル 教科書体 NP-B" pitchFamily="18" charset="-128"/>
              </a:rPr>
              <a:t>File01</a:t>
            </a:r>
            <a:endParaRPr lang="ja-JP" altLang="en-US" sz="3200" dirty="0">
              <a:solidFill>
                <a:prstClr val="black"/>
              </a:solidFill>
              <a:latin typeface="UD デジタル 教科書体 NP-B" pitchFamily="18" charset="-128"/>
              <a:ea typeface="UD デジタル 教科書体 NP-B" pitchFamily="18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699792" y="334397"/>
            <a:ext cx="518457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prstClr val="white"/>
                </a:solidFill>
                <a:latin typeface="UD デジタル 教科書体 N-B" pitchFamily="17" charset="-128"/>
                <a:ea typeface="UD デジタル 教科書体 N-B" pitchFamily="17" charset="-128"/>
              </a:rPr>
              <a:t>現代社会</a:t>
            </a:r>
            <a:r>
              <a:rPr lang="ja-JP" altLang="en-US" sz="3600" dirty="0" smtClean="0">
                <a:solidFill>
                  <a:prstClr val="white"/>
                </a:solidFill>
                <a:latin typeface="UD デジタル 教科書体 N-B" pitchFamily="17" charset="-128"/>
                <a:ea typeface="UD デジタル 教科書体 N-B" pitchFamily="17" charset="-128"/>
              </a:rPr>
              <a:t>の特色</a:t>
            </a:r>
            <a:endParaRPr lang="ja-JP" altLang="en-US" sz="3600" dirty="0">
              <a:solidFill>
                <a:prstClr val="white"/>
              </a:solidFill>
              <a:latin typeface="UD デジタル 教科書体 N-B" pitchFamily="17" charset="-128"/>
              <a:ea typeface="UD デジタル 教科書体 N-B" pitchFamily="17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1716247" cy="91990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13" y="1556792"/>
            <a:ext cx="7451253" cy="482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649139" y="2713047"/>
            <a:ext cx="2231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solidFill>
                  <a:prstClr val="black"/>
                </a:solidFill>
                <a:latin typeface="HG創英角ｺﾞｼｯｸUB" pitchFamily="49" charset="-128"/>
                <a:ea typeface="HG創英角ｺﾞｼｯｸUB" pitchFamily="49" charset="-128"/>
              </a:rPr>
              <a:t>お正月・初詣</a:t>
            </a:r>
            <a:endParaRPr lang="en-US" altLang="ja-JP" sz="2400" dirty="0" smtClean="0">
              <a:solidFill>
                <a:prstClr val="black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839436" y="2708921"/>
            <a:ext cx="1903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solidFill>
                  <a:prstClr val="black"/>
                </a:solidFill>
                <a:latin typeface="HG創英角ｺﾞｼｯｸUB" pitchFamily="49" charset="-128"/>
                <a:ea typeface="HG創英角ｺﾞｼｯｸUB" pitchFamily="49" charset="-128"/>
              </a:rPr>
              <a:t>節分</a:t>
            </a:r>
            <a:endParaRPr lang="en-US" altLang="ja-JP" sz="2400" dirty="0" smtClean="0">
              <a:solidFill>
                <a:prstClr val="black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776660" y="2718442"/>
            <a:ext cx="1903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solidFill>
                  <a:prstClr val="black"/>
                </a:solidFill>
                <a:latin typeface="HG創英角ｺﾞｼｯｸUB" pitchFamily="49" charset="-128"/>
                <a:ea typeface="HG創英角ｺﾞｼｯｸUB" pitchFamily="49" charset="-128"/>
              </a:rPr>
              <a:t>ひな祭り</a:t>
            </a:r>
            <a:endParaRPr lang="en-US" altLang="ja-JP" sz="2400" dirty="0" smtClean="0">
              <a:solidFill>
                <a:prstClr val="black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446915" y="2708920"/>
            <a:ext cx="1903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solidFill>
                  <a:prstClr val="black"/>
                </a:solidFill>
                <a:latin typeface="HG創英角ｺﾞｼｯｸUB" pitchFamily="49" charset="-128"/>
                <a:ea typeface="HG創英角ｺﾞｼｯｸUB" pitchFamily="49" charset="-128"/>
              </a:rPr>
              <a:t>灌仏会</a:t>
            </a:r>
            <a:endParaRPr lang="en-US" altLang="ja-JP" sz="2400" dirty="0" smtClean="0">
              <a:solidFill>
                <a:prstClr val="black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918113" y="4509120"/>
            <a:ext cx="1903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solidFill>
                  <a:prstClr val="black"/>
                </a:solidFill>
                <a:latin typeface="HG創英角ｺﾞｼｯｸUB" pitchFamily="49" charset="-128"/>
                <a:ea typeface="HG創英角ｺﾞｼｯｸUB" pitchFamily="49" charset="-128"/>
              </a:rPr>
              <a:t>端午の節句</a:t>
            </a:r>
            <a:endParaRPr lang="en-US" altLang="ja-JP" sz="2400" dirty="0" smtClean="0">
              <a:solidFill>
                <a:prstClr val="black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852719" y="4509120"/>
            <a:ext cx="1903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solidFill>
                  <a:prstClr val="black"/>
                </a:solidFill>
                <a:latin typeface="HG創英角ｺﾞｼｯｸUB" pitchFamily="49" charset="-128"/>
                <a:ea typeface="HG創英角ｺﾞｼｯｸUB" pitchFamily="49" charset="-128"/>
              </a:rPr>
              <a:t>更衣</a:t>
            </a:r>
            <a:endParaRPr lang="en-US" altLang="ja-JP" sz="2400" dirty="0" smtClean="0">
              <a:solidFill>
                <a:prstClr val="black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779911" y="4509120"/>
            <a:ext cx="1903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solidFill>
                  <a:prstClr val="black"/>
                </a:solidFill>
                <a:latin typeface="HG創英角ｺﾞｼｯｸUB" pitchFamily="49" charset="-128"/>
                <a:ea typeface="HG創英角ｺﾞｼｯｸUB" pitchFamily="49" charset="-128"/>
              </a:rPr>
              <a:t>七夕</a:t>
            </a:r>
            <a:endParaRPr lang="en-US" altLang="ja-JP" sz="2400" dirty="0" smtClean="0">
              <a:solidFill>
                <a:prstClr val="black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498645" y="4509120"/>
            <a:ext cx="1903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solidFill>
                  <a:prstClr val="black"/>
                </a:solidFill>
                <a:latin typeface="HG創英角ｺﾞｼｯｸUB" pitchFamily="49" charset="-128"/>
                <a:ea typeface="HG創英角ｺﾞｼｯｸUB" pitchFamily="49" charset="-128"/>
              </a:rPr>
              <a:t>お盆</a:t>
            </a:r>
            <a:endParaRPr lang="en-US" altLang="ja-JP" sz="2400" dirty="0" smtClean="0">
              <a:solidFill>
                <a:prstClr val="black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905625" y="6261488"/>
            <a:ext cx="1903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solidFill>
                  <a:prstClr val="black"/>
                </a:solidFill>
                <a:latin typeface="HG創英角ｺﾞｼｯｸUB" pitchFamily="49" charset="-128"/>
                <a:ea typeface="HG創英角ｺﾞｼｯｸUB" pitchFamily="49" charset="-128"/>
              </a:rPr>
              <a:t>中秋の名月</a:t>
            </a:r>
            <a:endParaRPr lang="en-US" altLang="ja-JP" sz="2400" dirty="0" smtClean="0">
              <a:solidFill>
                <a:prstClr val="black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886517" y="6228999"/>
            <a:ext cx="1903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solidFill>
                  <a:prstClr val="black"/>
                </a:solidFill>
                <a:latin typeface="HG創英角ｺﾞｼｯｸUB" pitchFamily="49" charset="-128"/>
                <a:ea typeface="HG創英角ｺﾞｼｯｸUB" pitchFamily="49" charset="-128"/>
              </a:rPr>
              <a:t>秋祭り</a:t>
            </a:r>
            <a:endParaRPr lang="en-US" altLang="ja-JP" sz="2400" dirty="0" smtClean="0">
              <a:solidFill>
                <a:prstClr val="black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784198" y="6223806"/>
            <a:ext cx="1903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solidFill>
                  <a:prstClr val="black"/>
                </a:solidFill>
                <a:latin typeface="HG創英角ｺﾞｼｯｸUB" pitchFamily="49" charset="-128"/>
                <a:ea typeface="HG創英角ｺﾞｼｯｸUB" pitchFamily="49" charset="-128"/>
              </a:rPr>
              <a:t>七五三</a:t>
            </a:r>
            <a:endParaRPr lang="en-US" altLang="ja-JP" sz="2400" dirty="0" smtClean="0">
              <a:solidFill>
                <a:prstClr val="black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484758" y="6223806"/>
            <a:ext cx="1903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solidFill>
                  <a:prstClr val="black"/>
                </a:solidFill>
                <a:latin typeface="HG創英角ｺﾞｼｯｸUB" pitchFamily="49" charset="-128"/>
                <a:ea typeface="HG創英角ｺﾞｼｯｸUB" pitchFamily="49" charset="-128"/>
              </a:rPr>
              <a:t>除夜</a:t>
            </a:r>
            <a:endParaRPr lang="en-US" altLang="ja-JP" sz="2400" dirty="0" smtClean="0">
              <a:solidFill>
                <a:prstClr val="black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pic>
        <p:nvPicPr>
          <p:cNvPr id="38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17085" y="879787"/>
            <a:ext cx="609600" cy="609600"/>
          </a:xfrm>
          <a:prstGeom prst="rect">
            <a:avLst/>
          </a:prstGeom>
        </p:spPr>
      </p:pic>
      <p:pic>
        <p:nvPicPr>
          <p:cNvPr id="39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86262" y="273767"/>
            <a:ext cx="609600" cy="609600"/>
          </a:xfrm>
          <a:prstGeom prst="rect">
            <a:avLst/>
          </a:prstGeom>
        </p:spPr>
      </p:pic>
      <p:pic>
        <p:nvPicPr>
          <p:cNvPr id="41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96536" y="1825009"/>
            <a:ext cx="609600" cy="609600"/>
          </a:xfrm>
          <a:prstGeom prst="rect">
            <a:avLst/>
          </a:prstGeom>
        </p:spPr>
      </p:pic>
      <p:pic>
        <p:nvPicPr>
          <p:cNvPr id="42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55439" y="2626393"/>
            <a:ext cx="609600" cy="609600"/>
          </a:xfrm>
          <a:prstGeom prst="rect">
            <a:avLst/>
          </a:prstGeom>
        </p:spPr>
      </p:pic>
      <p:pic>
        <p:nvPicPr>
          <p:cNvPr id="43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75988" y="3386681"/>
            <a:ext cx="609600" cy="609600"/>
          </a:xfrm>
          <a:prstGeom prst="rect">
            <a:avLst/>
          </a:prstGeom>
        </p:spPr>
      </p:pic>
      <p:pic>
        <p:nvPicPr>
          <p:cNvPr id="46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58181" y="4095598"/>
            <a:ext cx="609600" cy="609600"/>
          </a:xfrm>
          <a:prstGeom prst="rect">
            <a:avLst/>
          </a:prstGeom>
        </p:spPr>
      </p:pic>
      <p:sp>
        <p:nvSpPr>
          <p:cNvPr id="47" name="角丸四角形 46"/>
          <p:cNvSpPr/>
          <p:nvPr/>
        </p:nvSpPr>
        <p:spPr>
          <a:xfrm>
            <a:off x="8722760" y="924675"/>
            <a:ext cx="287676" cy="26712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ysClr val="windowText" lastClr="000000"/>
                </a:solidFill>
                <a:latin typeface="HG創英角ｺﾞｼｯｸUB" pitchFamily="49" charset="-128"/>
                <a:ea typeface="HG創英角ｺﾞｼｯｸUB" pitchFamily="49" charset="-128"/>
              </a:rPr>
              <a:t>３</a:t>
            </a:r>
            <a:endParaRPr kumimoji="1" lang="ja-JP" altLang="en-US" sz="1400" dirty="0">
              <a:solidFill>
                <a:sysClr val="windowText" lastClr="000000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9466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4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54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54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54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54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  <p:bldLst>
      <p:bldP spid="22" grpId="0"/>
      <p:bldP spid="23" grpId="0"/>
      <p:bldP spid="25" grpId="0"/>
      <p:bldP spid="31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-27384"/>
            <a:ext cx="9144000" cy="144016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4" name="フローチャート : 書類 3"/>
          <p:cNvSpPr/>
          <p:nvPr/>
        </p:nvSpPr>
        <p:spPr>
          <a:xfrm>
            <a:off x="458855" y="284697"/>
            <a:ext cx="1952905" cy="927461"/>
          </a:xfrm>
          <a:prstGeom prst="flowChartDocumen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pic>
        <p:nvPicPr>
          <p:cNvPr id="32" name="nyu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29328" y="4835624"/>
            <a:ext cx="609600" cy="609600"/>
          </a:xfrm>
          <a:prstGeom prst="rect">
            <a:avLst/>
          </a:prstGeom>
        </p:spPr>
      </p:pic>
      <p:sp>
        <p:nvSpPr>
          <p:cNvPr id="40" name="テキスト ボックス 39"/>
          <p:cNvSpPr txBox="1"/>
          <p:nvPr/>
        </p:nvSpPr>
        <p:spPr>
          <a:xfrm>
            <a:off x="649139" y="395953"/>
            <a:ext cx="1690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prstClr val="black"/>
                </a:solidFill>
                <a:latin typeface="UD デジタル 教科書体 NP-B" pitchFamily="18" charset="-128"/>
                <a:ea typeface="UD デジタル 教科書体 NP-B" pitchFamily="18" charset="-128"/>
              </a:rPr>
              <a:t>File01</a:t>
            </a:r>
            <a:endParaRPr lang="ja-JP" altLang="en-US" sz="3200" dirty="0">
              <a:solidFill>
                <a:prstClr val="black"/>
              </a:solidFill>
              <a:latin typeface="UD デジタル 教科書体 NP-B" pitchFamily="18" charset="-128"/>
              <a:ea typeface="UD デジタル 教科書体 NP-B" pitchFamily="18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699792" y="334397"/>
            <a:ext cx="518457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prstClr val="white"/>
                </a:solidFill>
                <a:latin typeface="UD デジタル 教科書体 N-B" pitchFamily="17" charset="-128"/>
                <a:ea typeface="UD デジタル 教科書体 N-B" pitchFamily="17" charset="-128"/>
              </a:rPr>
              <a:t>現代社会</a:t>
            </a:r>
            <a:r>
              <a:rPr lang="ja-JP" altLang="en-US" sz="3600" dirty="0" smtClean="0">
                <a:solidFill>
                  <a:prstClr val="white"/>
                </a:solidFill>
                <a:latin typeface="UD デジタル 教科書体 N-B" pitchFamily="17" charset="-128"/>
                <a:ea typeface="UD デジタル 教科書体 N-B" pitchFamily="17" charset="-128"/>
              </a:rPr>
              <a:t>の特色</a:t>
            </a:r>
            <a:endParaRPr lang="ja-JP" altLang="en-US" sz="3600" dirty="0">
              <a:solidFill>
                <a:prstClr val="white"/>
              </a:solidFill>
              <a:latin typeface="UD デジタル 教科書体 N-B" pitchFamily="17" charset="-128"/>
              <a:ea typeface="UD デジタル 教科書体 N-B" pitchFamily="17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1716247" cy="91990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27" y="3429690"/>
            <a:ext cx="22383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角丸四角形 16"/>
          <p:cNvSpPr/>
          <p:nvPr/>
        </p:nvSpPr>
        <p:spPr>
          <a:xfrm>
            <a:off x="1682991" y="1619218"/>
            <a:ext cx="6264696" cy="9361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187047" y="1671771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 smtClean="0">
                <a:solidFill>
                  <a:prstClr val="black"/>
                </a:solidFill>
                <a:latin typeface="HG創英角ｺﾞｼｯｸUB" pitchFamily="49" charset="-128"/>
                <a:ea typeface="HG創英角ｺﾞｼｯｸUB" pitchFamily="49" charset="-128"/>
              </a:rPr>
              <a:t>対立から合意へ</a:t>
            </a:r>
            <a:endParaRPr lang="en-US" altLang="ja-JP" sz="4800" dirty="0" smtClean="0">
              <a:solidFill>
                <a:prstClr val="black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458855" y="1619218"/>
            <a:ext cx="1656184" cy="936104"/>
          </a:xfrm>
          <a:prstGeom prst="roundRect">
            <a:avLst>
              <a:gd name="adj" fmla="val 10988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75636" y="1652317"/>
            <a:ext cx="1467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prstClr val="white"/>
                </a:solidFill>
                <a:latin typeface="HG創英角ｺﾞｼｯｸUB" pitchFamily="49" charset="-128"/>
                <a:ea typeface="HG創英角ｺﾞｼｯｸUB" pitchFamily="49" charset="-128"/>
              </a:rPr>
              <a:t>解説</a:t>
            </a:r>
            <a:endParaRPr lang="en-US" altLang="ja-JP" sz="2000" dirty="0" smtClean="0">
              <a:solidFill>
                <a:prstClr val="white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53515"/>
            <a:ext cx="21145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右矢印 1"/>
          <p:cNvSpPr/>
          <p:nvPr/>
        </p:nvSpPr>
        <p:spPr>
          <a:xfrm>
            <a:off x="2699792" y="3429690"/>
            <a:ext cx="3384376" cy="1639416"/>
          </a:xfrm>
          <a:prstGeom prst="rightArrow">
            <a:avLst>
              <a:gd name="adj1" fmla="val 50000"/>
              <a:gd name="adj2" fmla="val 55837"/>
            </a:avLst>
          </a:prstGeom>
          <a:solidFill>
            <a:srgbClr val="3333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B0F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75636" y="5036308"/>
            <a:ext cx="1929115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 smtClean="0">
                <a:solidFill>
                  <a:prstClr val="white"/>
                </a:solidFill>
                <a:latin typeface="HG創英角ｺﾞｼｯｸUB" pitchFamily="49" charset="-128"/>
                <a:ea typeface="HG創英角ｺﾞｼｯｸUB" pitchFamily="49" charset="-128"/>
              </a:rPr>
              <a:t>対　立</a:t>
            </a:r>
            <a:endParaRPr lang="en-US" altLang="ja-JP" sz="3600" dirty="0" smtClean="0">
              <a:solidFill>
                <a:prstClr val="white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261662" y="5036307"/>
            <a:ext cx="192911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 smtClean="0">
                <a:solidFill>
                  <a:prstClr val="white"/>
                </a:solidFill>
                <a:latin typeface="HG創英角ｺﾞｼｯｸUB" pitchFamily="49" charset="-128"/>
                <a:ea typeface="HG創英角ｺﾞｼｯｸUB" pitchFamily="49" charset="-128"/>
              </a:rPr>
              <a:t>合　意</a:t>
            </a:r>
            <a:endParaRPr lang="en-US" altLang="ja-JP" sz="3600" dirty="0" smtClean="0">
              <a:solidFill>
                <a:prstClr val="white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3275856" y="3781620"/>
            <a:ext cx="1008112" cy="935555"/>
          </a:xfrm>
          <a:prstGeom prst="ellipse">
            <a:avLst/>
          </a:prstGeom>
          <a:solidFill>
            <a:schemeClr val="bg1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4283968" y="3781620"/>
            <a:ext cx="1008112" cy="935555"/>
          </a:xfrm>
          <a:prstGeom prst="ellipse">
            <a:avLst/>
          </a:prstGeom>
          <a:solidFill>
            <a:schemeClr val="bg1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340209" y="3987788"/>
            <a:ext cx="895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rgbClr val="3333CC"/>
                </a:solidFill>
                <a:latin typeface="HG創英角ｺﾞｼｯｸUB" pitchFamily="49" charset="-128"/>
                <a:ea typeface="HG創英角ｺﾞｼｯｸUB" pitchFamily="49" charset="-128"/>
              </a:rPr>
              <a:t>公正</a:t>
            </a:r>
            <a:endParaRPr lang="en-US" altLang="ja-JP" sz="2800" dirty="0" smtClean="0">
              <a:solidFill>
                <a:srgbClr val="3333CC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332097" y="3987788"/>
            <a:ext cx="895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rgbClr val="3333CC"/>
                </a:solidFill>
                <a:latin typeface="HG創英角ｺﾞｼｯｸUB" pitchFamily="49" charset="-128"/>
                <a:ea typeface="HG創英角ｺﾞｼｯｸUB" pitchFamily="49" charset="-128"/>
              </a:rPr>
              <a:t>効率</a:t>
            </a:r>
            <a:endParaRPr lang="en-US" altLang="ja-JP" sz="2800" dirty="0" smtClean="0">
              <a:solidFill>
                <a:srgbClr val="3333CC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555776" y="2908706"/>
            <a:ext cx="2867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prstClr val="black"/>
                </a:solidFill>
                <a:latin typeface="HG創英角ｺﾞｼｯｸUB" pitchFamily="49" charset="-128"/>
                <a:ea typeface="HG創英角ｺﾞｼｯｸUB" pitchFamily="49" charset="-128"/>
              </a:rPr>
              <a:t>無駄</a:t>
            </a:r>
            <a:r>
              <a:rPr lang="ja-JP" altLang="en-US" sz="1400" dirty="0" smtClean="0">
                <a:solidFill>
                  <a:prstClr val="black"/>
                </a:solidFill>
                <a:latin typeface="HG創英角ｺﾞｼｯｸUB" pitchFamily="49" charset="-128"/>
                <a:ea typeface="HG創英角ｺﾞｼｯｸUB" pitchFamily="49" charset="-128"/>
              </a:rPr>
              <a:t>が少なく最大の利益が得られるような結果になっているか？</a:t>
            </a:r>
            <a:endParaRPr lang="en-US" altLang="ja-JP" sz="1400" dirty="0" smtClean="0">
              <a:solidFill>
                <a:prstClr val="black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30570" y="3600730"/>
            <a:ext cx="430887" cy="12973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1600" dirty="0" smtClean="0">
                <a:solidFill>
                  <a:prstClr val="white"/>
                </a:solidFill>
                <a:latin typeface="HGP創英角ｺﾞｼｯｸUB" pitchFamily="50" charset="-128"/>
                <a:ea typeface="HGP創英角ｺﾞｼｯｸUB" pitchFamily="50" charset="-128"/>
              </a:rPr>
              <a:t>話し合い</a:t>
            </a:r>
            <a:endParaRPr lang="ja-JP" altLang="en-US" sz="1600" dirty="0">
              <a:solidFill>
                <a:prstClr val="white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cxnSp>
        <p:nvCxnSpPr>
          <p:cNvPr id="8" name="直線コネクタ 7"/>
          <p:cNvCxnSpPr>
            <a:stCxn id="5" idx="0"/>
          </p:cNvCxnSpPr>
          <p:nvPr/>
        </p:nvCxnSpPr>
        <p:spPr>
          <a:xfrm flipV="1">
            <a:off x="3779912" y="3431926"/>
            <a:ext cx="0" cy="349694"/>
          </a:xfrm>
          <a:prstGeom prst="line">
            <a:avLst/>
          </a:prstGeom>
          <a:ln w="3810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角丸四角形 8"/>
          <p:cNvSpPr/>
          <p:nvPr/>
        </p:nvSpPr>
        <p:spPr>
          <a:xfrm>
            <a:off x="2483768" y="2908706"/>
            <a:ext cx="2939752" cy="520984"/>
          </a:xfrm>
          <a:prstGeom prst="roundRect">
            <a:avLst/>
          </a:prstGeom>
          <a:noFill/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36" name="直線コネクタ 35"/>
          <p:cNvCxnSpPr/>
          <p:nvPr/>
        </p:nvCxnSpPr>
        <p:spPr>
          <a:xfrm flipV="1">
            <a:off x="4815339" y="4724536"/>
            <a:ext cx="0" cy="508662"/>
          </a:xfrm>
          <a:prstGeom prst="line">
            <a:avLst/>
          </a:prstGeom>
          <a:ln w="3810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4098403" y="5251782"/>
            <a:ext cx="1649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solidFill>
                  <a:prstClr val="black"/>
                </a:solidFill>
                <a:latin typeface="HG創英角ｺﾞｼｯｸUB" pitchFamily="49" charset="-128"/>
                <a:ea typeface="HG創英角ｺﾞｼｯｸUB" pitchFamily="49" charset="-128"/>
              </a:rPr>
              <a:t>手続きの公正</a:t>
            </a:r>
            <a:endParaRPr lang="en-US" altLang="ja-JP" sz="1400" dirty="0" smtClean="0">
              <a:solidFill>
                <a:prstClr val="black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r>
              <a:rPr lang="ja-JP" altLang="en-US" sz="1400" dirty="0">
                <a:solidFill>
                  <a:prstClr val="black"/>
                </a:solidFill>
                <a:latin typeface="HG創英角ｺﾞｼｯｸUB" pitchFamily="49" charset="-128"/>
                <a:ea typeface="HG創英角ｺﾞｼｯｸUB" pitchFamily="49" charset="-128"/>
              </a:rPr>
              <a:t>機会</a:t>
            </a:r>
            <a:r>
              <a:rPr lang="ja-JP" altLang="en-US" sz="1400" dirty="0" smtClean="0">
                <a:solidFill>
                  <a:prstClr val="black"/>
                </a:solidFill>
                <a:latin typeface="HG創英角ｺﾞｼｯｸUB" pitchFamily="49" charset="-128"/>
                <a:ea typeface="HG創英角ｺﾞｼｯｸUB" pitchFamily="49" charset="-128"/>
              </a:rPr>
              <a:t>の公正</a:t>
            </a:r>
            <a:endParaRPr lang="en-US" altLang="ja-JP" sz="1400" dirty="0" smtClean="0">
              <a:solidFill>
                <a:prstClr val="black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r>
              <a:rPr lang="ja-JP" altLang="en-US" sz="1400" dirty="0">
                <a:solidFill>
                  <a:prstClr val="black"/>
                </a:solidFill>
                <a:latin typeface="HG創英角ｺﾞｼｯｸUB" pitchFamily="49" charset="-128"/>
                <a:ea typeface="HG創英角ｺﾞｼｯｸUB" pitchFamily="49" charset="-128"/>
              </a:rPr>
              <a:t>結果</a:t>
            </a:r>
            <a:r>
              <a:rPr lang="ja-JP" altLang="en-US" sz="1400" dirty="0" smtClean="0">
                <a:solidFill>
                  <a:prstClr val="black"/>
                </a:solidFill>
                <a:latin typeface="HG創英角ｺﾞｼｯｸUB" pitchFamily="49" charset="-128"/>
                <a:ea typeface="HG創英角ｺﾞｼｯｸUB" pitchFamily="49" charset="-128"/>
              </a:rPr>
              <a:t>の公正</a:t>
            </a:r>
            <a:endParaRPr lang="en-US" altLang="ja-JP" sz="1400" dirty="0" smtClean="0">
              <a:solidFill>
                <a:prstClr val="black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39" name="角丸四角形 38"/>
          <p:cNvSpPr/>
          <p:nvPr/>
        </p:nvSpPr>
        <p:spPr>
          <a:xfrm>
            <a:off x="3953644" y="5251782"/>
            <a:ext cx="1626468" cy="841514"/>
          </a:xfrm>
          <a:prstGeom prst="roundRect">
            <a:avLst/>
          </a:prstGeom>
          <a:noFill/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7058255" y="5682639"/>
            <a:ext cx="298109" cy="410657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261662" y="6100419"/>
            <a:ext cx="1929115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solidFill>
                  <a:prstClr val="white"/>
                </a:solidFill>
                <a:latin typeface="HG創英角ｺﾞｼｯｸUB" pitchFamily="49" charset="-128"/>
                <a:ea typeface="HG創英角ｺﾞｼｯｸUB" pitchFamily="49" charset="-128"/>
              </a:rPr>
              <a:t>ルール</a:t>
            </a:r>
            <a:endParaRPr lang="en-US" altLang="ja-JP" sz="3600" dirty="0" smtClean="0">
              <a:solidFill>
                <a:prstClr val="white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pic>
        <p:nvPicPr>
          <p:cNvPr id="34" name="decision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06811" y="181145"/>
            <a:ext cx="609600" cy="609600"/>
          </a:xfrm>
          <a:prstGeom prst="rect">
            <a:avLst/>
          </a:prstGeom>
        </p:spPr>
      </p:pic>
      <p:pic>
        <p:nvPicPr>
          <p:cNvPr id="35" name="decision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27359" y="859240"/>
            <a:ext cx="609600" cy="609600"/>
          </a:xfrm>
          <a:prstGeom prst="rect">
            <a:avLst/>
          </a:prstGeom>
        </p:spPr>
      </p:pic>
      <p:pic>
        <p:nvPicPr>
          <p:cNvPr id="38" name="decision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27359" y="1598979"/>
            <a:ext cx="609600" cy="609600"/>
          </a:xfrm>
          <a:prstGeom prst="rect">
            <a:avLst/>
          </a:prstGeom>
        </p:spPr>
      </p:pic>
      <p:pic>
        <p:nvPicPr>
          <p:cNvPr id="41" name="decision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17086" y="2359266"/>
            <a:ext cx="609600" cy="609600"/>
          </a:xfrm>
          <a:prstGeom prst="rect">
            <a:avLst/>
          </a:prstGeom>
        </p:spPr>
      </p:pic>
      <p:pic>
        <p:nvPicPr>
          <p:cNvPr id="42" name="decision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37634" y="3037361"/>
            <a:ext cx="609600" cy="609600"/>
          </a:xfrm>
          <a:prstGeom prst="rect">
            <a:avLst/>
          </a:prstGeom>
        </p:spPr>
      </p:pic>
      <p:pic>
        <p:nvPicPr>
          <p:cNvPr id="43" name="decision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37634" y="3777100"/>
            <a:ext cx="609600" cy="609600"/>
          </a:xfrm>
          <a:prstGeom prst="rect">
            <a:avLst/>
          </a:prstGeom>
        </p:spPr>
      </p:pic>
      <p:pic>
        <p:nvPicPr>
          <p:cNvPr id="46" name="decision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27360" y="4444920"/>
            <a:ext cx="609600" cy="609600"/>
          </a:xfrm>
          <a:prstGeom prst="rect">
            <a:avLst/>
          </a:prstGeom>
        </p:spPr>
      </p:pic>
      <p:pic>
        <p:nvPicPr>
          <p:cNvPr id="47" name="decision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064357" y="129775"/>
            <a:ext cx="609600" cy="609600"/>
          </a:xfrm>
          <a:prstGeom prst="rect">
            <a:avLst/>
          </a:prstGeom>
        </p:spPr>
      </p:pic>
      <p:pic>
        <p:nvPicPr>
          <p:cNvPr id="48" name="decision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084905" y="807870"/>
            <a:ext cx="609600" cy="609600"/>
          </a:xfrm>
          <a:prstGeom prst="rect">
            <a:avLst/>
          </a:prstGeom>
        </p:spPr>
      </p:pic>
      <p:pic>
        <p:nvPicPr>
          <p:cNvPr id="49" name="decision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084905" y="1547609"/>
            <a:ext cx="609600" cy="609600"/>
          </a:xfrm>
          <a:prstGeom prst="rect">
            <a:avLst/>
          </a:prstGeom>
        </p:spPr>
      </p:pic>
      <p:sp>
        <p:nvSpPr>
          <p:cNvPr id="50" name="角丸四角形 49"/>
          <p:cNvSpPr/>
          <p:nvPr/>
        </p:nvSpPr>
        <p:spPr>
          <a:xfrm>
            <a:off x="8722760" y="924675"/>
            <a:ext cx="287676" cy="26712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ysClr val="windowText" lastClr="000000"/>
                </a:solidFill>
                <a:latin typeface="HG創英角ｺﾞｼｯｸUB" pitchFamily="49" charset="-128"/>
                <a:ea typeface="HG創英角ｺﾞｼｯｸUB" pitchFamily="49" charset="-128"/>
              </a:rPr>
              <a:t>２</a:t>
            </a:r>
            <a:endParaRPr kumimoji="1" lang="ja-JP" altLang="en-US" sz="1400" dirty="0">
              <a:solidFill>
                <a:sysClr val="windowText" lastClr="000000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1500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41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54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541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54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54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54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54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54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54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  <p:bldLst>
      <p:bldP spid="24" grpId="0" animBg="1"/>
      <p:bldP spid="25" grpId="0" animBg="1"/>
      <p:bldP spid="5" grpId="0" animBg="1"/>
      <p:bldP spid="28" grpId="0" animBg="1"/>
      <p:bldP spid="29" grpId="0"/>
      <p:bldP spid="30" grpId="0"/>
      <p:bldP spid="31" grpId="0"/>
      <p:bldP spid="6" grpId="0"/>
      <p:bldP spid="9" grpId="0" animBg="1"/>
      <p:bldP spid="37" grpId="0"/>
      <p:bldP spid="39" grpId="0" animBg="1"/>
      <p:bldP spid="7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-27384"/>
            <a:ext cx="9144000" cy="144016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4" name="フローチャート : 書類 3"/>
          <p:cNvSpPr/>
          <p:nvPr/>
        </p:nvSpPr>
        <p:spPr>
          <a:xfrm>
            <a:off x="458855" y="284697"/>
            <a:ext cx="1952905" cy="927461"/>
          </a:xfrm>
          <a:prstGeom prst="flowChartDocumen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49139" y="395953"/>
            <a:ext cx="1690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prstClr val="black"/>
                </a:solidFill>
                <a:latin typeface="UD デジタル 教科書体 NP-B" pitchFamily="18" charset="-128"/>
                <a:ea typeface="UD デジタル 教科書体 NP-B" pitchFamily="18" charset="-128"/>
              </a:rPr>
              <a:t>File0</a:t>
            </a:r>
            <a:r>
              <a:rPr lang="en-US" altLang="ja-JP" sz="3200" dirty="0">
                <a:solidFill>
                  <a:prstClr val="black"/>
                </a:solidFill>
                <a:latin typeface="UD デジタル 教科書体 NP-B" pitchFamily="18" charset="-128"/>
                <a:ea typeface="UD デジタル 教科書体 NP-B" pitchFamily="18" charset="-128"/>
              </a:rPr>
              <a:t>2</a:t>
            </a:r>
            <a:endParaRPr lang="ja-JP" altLang="en-US" sz="3200" dirty="0">
              <a:solidFill>
                <a:prstClr val="black"/>
              </a:solidFill>
              <a:latin typeface="UD デジタル 教科書体 NP-B" pitchFamily="18" charset="-128"/>
              <a:ea typeface="UD デジタル 教科書体 NP-B" pitchFamily="18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699792" y="334397"/>
            <a:ext cx="518457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prstClr val="white"/>
                </a:solidFill>
                <a:latin typeface="UD デジタル 教科書体 N-B" pitchFamily="17" charset="-128"/>
                <a:ea typeface="UD デジタル 教科書体 N-B" pitchFamily="17" charset="-128"/>
              </a:rPr>
              <a:t>現代社会</a:t>
            </a:r>
            <a:r>
              <a:rPr lang="ja-JP" altLang="en-US" sz="3600" dirty="0" smtClean="0">
                <a:solidFill>
                  <a:prstClr val="white"/>
                </a:solidFill>
                <a:latin typeface="UD デジタル 教科書体 N-B" pitchFamily="17" charset="-128"/>
                <a:ea typeface="UD デジタル 教科書体 N-B" pitchFamily="17" charset="-128"/>
              </a:rPr>
              <a:t>の特色</a:t>
            </a:r>
            <a:endParaRPr lang="ja-JP" altLang="en-US" sz="3600" dirty="0">
              <a:solidFill>
                <a:prstClr val="white"/>
              </a:solidFill>
              <a:latin typeface="UD デジタル 教科書体 N-B" pitchFamily="17" charset="-128"/>
              <a:ea typeface="UD デジタル 教科書体 N-B" pitchFamily="17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1716247" cy="91990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角丸四角形 16"/>
          <p:cNvSpPr/>
          <p:nvPr/>
        </p:nvSpPr>
        <p:spPr>
          <a:xfrm>
            <a:off x="1682991" y="1619218"/>
            <a:ext cx="6264696" cy="9361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187047" y="1671771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 smtClean="0">
                <a:solidFill>
                  <a:prstClr val="black"/>
                </a:solidFill>
                <a:latin typeface="HG創英角ｺﾞｼｯｸUB" pitchFamily="49" charset="-128"/>
                <a:ea typeface="HG創英角ｺﾞｼｯｸUB" pitchFamily="49" charset="-128"/>
              </a:rPr>
              <a:t>効率と公正</a:t>
            </a:r>
            <a:endParaRPr lang="en-US" altLang="ja-JP" sz="4800" dirty="0" smtClean="0">
              <a:solidFill>
                <a:prstClr val="black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458855" y="1619218"/>
            <a:ext cx="1656184" cy="936104"/>
          </a:xfrm>
          <a:prstGeom prst="roundRect">
            <a:avLst>
              <a:gd name="adj" fmla="val 10988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75636" y="1652317"/>
            <a:ext cx="1467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prstClr val="white"/>
                </a:solidFill>
                <a:latin typeface="HG創英角ｺﾞｼｯｸUB" pitchFamily="49" charset="-128"/>
                <a:ea typeface="HG創英角ｺﾞｼｯｸUB" pitchFamily="49" charset="-128"/>
              </a:rPr>
              <a:t>解説</a:t>
            </a:r>
            <a:endParaRPr lang="en-US" altLang="ja-JP" sz="2000" dirty="0" smtClean="0">
              <a:solidFill>
                <a:prstClr val="white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10" name="台形 9"/>
          <p:cNvSpPr/>
          <p:nvPr/>
        </p:nvSpPr>
        <p:spPr>
          <a:xfrm>
            <a:off x="755576" y="3284984"/>
            <a:ext cx="738869" cy="360040"/>
          </a:xfrm>
          <a:prstGeom prst="trapezoi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" name="台形 33"/>
          <p:cNvSpPr/>
          <p:nvPr/>
        </p:nvSpPr>
        <p:spPr>
          <a:xfrm>
            <a:off x="1979712" y="3284984"/>
            <a:ext cx="738869" cy="360040"/>
          </a:xfrm>
          <a:prstGeom prst="trapezoi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" name="台形 34"/>
          <p:cNvSpPr/>
          <p:nvPr/>
        </p:nvSpPr>
        <p:spPr>
          <a:xfrm>
            <a:off x="3131840" y="3284984"/>
            <a:ext cx="738869" cy="360040"/>
          </a:xfrm>
          <a:prstGeom prst="trapezoi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" name="台形 37"/>
          <p:cNvSpPr/>
          <p:nvPr/>
        </p:nvSpPr>
        <p:spPr>
          <a:xfrm>
            <a:off x="5148064" y="3284984"/>
            <a:ext cx="738869" cy="360040"/>
          </a:xfrm>
          <a:prstGeom prst="trapezoi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" name="台形 40"/>
          <p:cNvSpPr/>
          <p:nvPr/>
        </p:nvSpPr>
        <p:spPr>
          <a:xfrm>
            <a:off x="6353411" y="3262509"/>
            <a:ext cx="738869" cy="360040"/>
          </a:xfrm>
          <a:prstGeom prst="trapezoi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" name="台形 41"/>
          <p:cNvSpPr/>
          <p:nvPr/>
        </p:nvSpPr>
        <p:spPr>
          <a:xfrm>
            <a:off x="7578252" y="3261299"/>
            <a:ext cx="738869" cy="360040"/>
          </a:xfrm>
          <a:prstGeom prst="trapezoi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" name="スマイル 10"/>
          <p:cNvSpPr/>
          <p:nvPr/>
        </p:nvSpPr>
        <p:spPr>
          <a:xfrm>
            <a:off x="971600" y="3789040"/>
            <a:ext cx="337733" cy="36004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83568" y="3275692"/>
            <a:ext cx="86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prstClr val="black"/>
                </a:solidFill>
                <a:latin typeface="HG創英角ｺﾞｼｯｸUB" pitchFamily="49" charset="-128"/>
                <a:ea typeface="HG創英角ｺﾞｼｯｸUB" pitchFamily="49" charset="-128"/>
              </a:rPr>
              <a:t>レジ</a:t>
            </a:r>
            <a:endParaRPr lang="en-US" altLang="ja-JP" dirty="0" smtClean="0">
              <a:solidFill>
                <a:prstClr val="black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905678" y="3285848"/>
            <a:ext cx="86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prstClr val="black"/>
                </a:solidFill>
                <a:latin typeface="HG創英角ｺﾞｼｯｸUB" pitchFamily="49" charset="-128"/>
                <a:ea typeface="HG創英角ｺﾞｼｯｸUB" pitchFamily="49" charset="-128"/>
              </a:rPr>
              <a:t>レジ</a:t>
            </a:r>
            <a:endParaRPr lang="en-US" altLang="ja-JP" dirty="0" smtClean="0">
              <a:solidFill>
                <a:prstClr val="black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067200" y="3275692"/>
            <a:ext cx="86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prstClr val="black"/>
                </a:solidFill>
                <a:latin typeface="HG創英角ｺﾞｼｯｸUB" pitchFamily="49" charset="-128"/>
                <a:ea typeface="HG創英角ｺﾞｼｯｸUB" pitchFamily="49" charset="-128"/>
              </a:rPr>
              <a:t>レジ</a:t>
            </a:r>
            <a:endParaRPr lang="en-US" altLang="ja-JP" dirty="0" smtClean="0">
              <a:solidFill>
                <a:prstClr val="black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061227" y="3275692"/>
            <a:ext cx="86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prstClr val="black"/>
                </a:solidFill>
                <a:latin typeface="HG創英角ｺﾞｼｯｸUB" pitchFamily="49" charset="-128"/>
                <a:ea typeface="HG創英角ｺﾞｼｯｸUB" pitchFamily="49" charset="-128"/>
              </a:rPr>
              <a:t>レジ</a:t>
            </a:r>
            <a:endParaRPr lang="en-US" altLang="ja-JP" dirty="0" smtClean="0">
              <a:solidFill>
                <a:prstClr val="black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288771" y="3275692"/>
            <a:ext cx="86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prstClr val="black"/>
                </a:solidFill>
                <a:latin typeface="HG創英角ｺﾞｼｯｸUB" pitchFamily="49" charset="-128"/>
                <a:ea typeface="HG創英角ｺﾞｼｯｸUB" pitchFamily="49" charset="-128"/>
              </a:rPr>
              <a:t>レジ</a:t>
            </a:r>
            <a:endParaRPr lang="en-US" altLang="ja-JP" dirty="0" smtClean="0">
              <a:solidFill>
                <a:prstClr val="black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7513612" y="3252007"/>
            <a:ext cx="86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prstClr val="black"/>
                </a:solidFill>
                <a:latin typeface="HG創英角ｺﾞｼｯｸUB" pitchFamily="49" charset="-128"/>
                <a:ea typeface="HG創英角ｺﾞｼｯｸUB" pitchFamily="49" charset="-128"/>
              </a:rPr>
              <a:t>レジ</a:t>
            </a:r>
            <a:endParaRPr lang="en-US" altLang="ja-JP" dirty="0" smtClean="0">
              <a:solidFill>
                <a:prstClr val="black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827584" y="2636912"/>
            <a:ext cx="311215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solidFill>
                  <a:prstClr val="black"/>
                </a:solidFill>
                <a:latin typeface="HG創英角ｺﾞｼｯｸUB" pitchFamily="49" charset="-128"/>
                <a:ea typeface="HG創英角ｺﾞｼｯｸUB" pitchFamily="49" charset="-128"/>
              </a:rPr>
              <a:t>並列並び</a:t>
            </a:r>
            <a:endParaRPr lang="en-US" altLang="ja-JP" sz="2800" dirty="0" smtClean="0">
              <a:solidFill>
                <a:prstClr val="black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204967" y="2643695"/>
            <a:ext cx="311215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solidFill>
                  <a:prstClr val="black"/>
                </a:solidFill>
                <a:latin typeface="HG創英角ｺﾞｼｯｸUB" pitchFamily="49" charset="-128"/>
                <a:ea typeface="HG創英角ｺﾞｼｯｸUB" pitchFamily="49" charset="-128"/>
              </a:rPr>
              <a:t>フォーク</a:t>
            </a:r>
            <a:r>
              <a:rPr lang="ja-JP" altLang="en-US" sz="2800" dirty="0" smtClean="0">
                <a:solidFill>
                  <a:prstClr val="black"/>
                </a:solidFill>
                <a:latin typeface="HG創英角ｺﾞｼｯｸUB" pitchFamily="49" charset="-128"/>
                <a:ea typeface="HG創英角ｺﾞｼｯｸUB" pitchFamily="49" charset="-128"/>
              </a:rPr>
              <a:t>並び</a:t>
            </a:r>
            <a:endParaRPr lang="en-US" altLang="ja-JP" sz="2800" dirty="0" smtClean="0">
              <a:solidFill>
                <a:prstClr val="black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53" name="スマイル 52"/>
          <p:cNvSpPr/>
          <p:nvPr/>
        </p:nvSpPr>
        <p:spPr>
          <a:xfrm>
            <a:off x="2170885" y="3789040"/>
            <a:ext cx="337733" cy="36004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4" name="スマイル 53"/>
          <p:cNvSpPr/>
          <p:nvPr/>
        </p:nvSpPr>
        <p:spPr>
          <a:xfrm>
            <a:off x="3332407" y="3789040"/>
            <a:ext cx="337733" cy="36004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5" name="スマイル 54"/>
          <p:cNvSpPr/>
          <p:nvPr/>
        </p:nvSpPr>
        <p:spPr>
          <a:xfrm>
            <a:off x="972188" y="4655604"/>
            <a:ext cx="337733" cy="36004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6" name="スマイル 55"/>
          <p:cNvSpPr/>
          <p:nvPr/>
        </p:nvSpPr>
        <p:spPr>
          <a:xfrm>
            <a:off x="971600" y="5169398"/>
            <a:ext cx="337733" cy="36004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7" name="スマイル 56"/>
          <p:cNvSpPr/>
          <p:nvPr/>
        </p:nvSpPr>
        <p:spPr>
          <a:xfrm>
            <a:off x="971600" y="5661248"/>
            <a:ext cx="337733" cy="36004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8" name="スマイル 57"/>
          <p:cNvSpPr/>
          <p:nvPr/>
        </p:nvSpPr>
        <p:spPr>
          <a:xfrm>
            <a:off x="2171473" y="4655604"/>
            <a:ext cx="337733" cy="36004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9" name="スマイル 58"/>
          <p:cNvSpPr/>
          <p:nvPr/>
        </p:nvSpPr>
        <p:spPr>
          <a:xfrm>
            <a:off x="2170885" y="5169398"/>
            <a:ext cx="337733" cy="36004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0" name="スマイル 59"/>
          <p:cNvSpPr/>
          <p:nvPr/>
        </p:nvSpPr>
        <p:spPr>
          <a:xfrm>
            <a:off x="2170885" y="5661248"/>
            <a:ext cx="337733" cy="36004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1" name="スマイル 60"/>
          <p:cNvSpPr/>
          <p:nvPr/>
        </p:nvSpPr>
        <p:spPr>
          <a:xfrm>
            <a:off x="3332994" y="4655604"/>
            <a:ext cx="337733" cy="36004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2" name="スマイル 61"/>
          <p:cNvSpPr/>
          <p:nvPr/>
        </p:nvSpPr>
        <p:spPr>
          <a:xfrm>
            <a:off x="3332406" y="5169398"/>
            <a:ext cx="337733" cy="36004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3" name="スマイル 62"/>
          <p:cNvSpPr/>
          <p:nvPr/>
        </p:nvSpPr>
        <p:spPr>
          <a:xfrm>
            <a:off x="3332406" y="5661248"/>
            <a:ext cx="337733" cy="36004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4" name="スマイル 63"/>
          <p:cNvSpPr/>
          <p:nvPr/>
        </p:nvSpPr>
        <p:spPr>
          <a:xfrm>
            <a:off x="5354694" y="3789040"/>
            <a:ext cx="337733" cy="36004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5" name="スマイル 64"/>
          <p:cNvSpPr/>
          <p:nvPr/>
        </p:nvSpPr>
        <p:spPr>
          <a:xfrm>
            <a:off x="6553979" y="3789040"/>
            <a:ext cx="337733" cy="36004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6" name="スマイル 65"/>
          <p:cNvSpPr/>
          <p:nvPr/>
        </p:nvSpPr>
        <p:spPr>
          <a:xfrm>
            <a:off x="7715501" y="3789040"/>
            <a:ext cx="337733" cy="36004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7" name="スマイル 66"/>
          <p:cNvSpPr/>
          <p:nvPr/>
        </p:nvSpPr>
        <p:spPr>
          <a:xfrm>
            <a:off x="6592765" y="4966475"/>
            <a:ext cx="337733" cy="36004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8" name="スマイル 67"/>
          <p:cNvSpPr/>
          <p:nvPr/>
        </p:nvSpPr>
        <p:spPr>
          <a:xfrm>
            <a:off x="6592177" y="5480269"/>
            <a:ext cx="337733" cy="36004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9" name="スマイル 68"/>
          <p:cNvSpPr/>
          <p:nvPr/>
        </p:nvSpPr>
        <p:spPr>
          <a:xfrm>
            <a:off x="6592177" y="5972119"/>
            <a:ext cx="337733" cy="36004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1150884" y="4221088"/>
            <a:ext cx="0" cy="36004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/>
          <p:cNvCxnSpPr/>
          <p:nvPr/>
        </p:nvCxnSpPr>
        <p:spPr>
          <a:xfrm flipV="1">
            <a:off x="2331686" y="4220317"/>
            <a:ext cx="0" cy="36004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70"/>
          <p:cNvCxnSpPr/>
          <p:nvPr/>
        </p:nvCxnSpPr>
        <p:spPr>
          <a:xfrm flipV="1">
            <a:off x="3501272" y="4220317"/>
            <a:ext cx="0" cy="36004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/>
          <p:cNvCxnSpPr/>
          <p:nvPr/>
        </p:nvCxnSpPr>
        <p:spPr>
          <a:xfrm flipV="1">
            <a:off x="6736638" y="4220317"/>
            <a:ext cx="0" cy="615307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矢印コネクタ 72"/>
          <p:cNvCxnSpPr/>
          <p:nvPr/>
        </p:nvCxnSpPr>
        <p:spPr>
          <a:xfrm flipH="1" flipV="1">
            <a:off x="5692427" y="4149080"/>
            <a:ext cx="861553" cy="686543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矢印コネクタ 73"/>
          <p:cNvCxnSpPr/>
          <p:nvPr/>
        </p:nvCxnSpPr>
        <p:spPr>
          <a:xfrm flipV="1">
            <a:off x="6948264" y="4149080"/>
            <a:ext cx="711391" cy="686545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06811" y="181145"/>
            <a:ext cx="609600" cy="609600"/>
          </a:xfrm>
          <a:prstGeom prst="rect">
            <a:avLst/>
          </a:prstGeom>
        </p:spPr>
      </p:pic>
      <p:sp>
        <p:nvSpPr>
          <p:cNvPr id="76" name="角丸四角形 75"/>
          <p:cNvSpPr/>
          <p:nvPr/>
        </p:nvSpPr>
        <p:spPr>
          <a:xfrm>
            <a:off x="8722760" y="924675"/>
            <a:ext cx="287676" cy="26712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ysClr val="windowText" lastClr="000000"/>
                </a:solidFill>
                <a:latin typeface="HG創英角ｺﾞｼｯｸUB" pitchFamily="49" charset="-128"/>
                <a:ea typeface="HG創英角ｺﾞｼｯｸUB" pitchFamily="49" charset="-128"/>
              </a:rPr>
              <a:t>１</a:t>
            </a:r>
            <a:endParaRPr kumimoji="1" lang="ja-JP" altLang="en-US" sz="1400" dirty="0">
              <a:solidFill>
                <a:sysClr val="windowText" lastClr="000000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8975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3785</TotalTime>
  <Words>806</Words>
  <Application>Microsoft Office PowerPoint</Application>
  <PresentationFormat>画面に合わせる (4:3)</PresentationFormat>
  <Paragraphs>283</Paragraphs>
  <Slides>9</Slides>
  <Notes>4</Notes>
  <HiddenSlides>0</HiddenSlides>
  <MMClips>93</MMClips>
  <ScaleCrop>false</ScaleCrop>
  <HeadingPairs>
    <vt:vector size="4" baseType="variant">
      <vt:variant>
        <vt:lpstr>テーマ</vt:lpstr>
      </vt:variant>
      <vt:variant>
        <vt:i4>3</vt:i4>
      </vt:variant>
      <vt:variant>
        <vt:lpstr>スライド タイトル</vt:lpstr>
      </vt:variant>
      <vt:variant>
        <vt:i4>9</vt:i4>
      </vt:variant>
    </vt:vector>
  </HeadingPairs>
  <TitlesOfParts>
    <vt:vector size="12" baseType="lpstr">
      <vt:lpstr>Office ​​テーマ</vt:lpstr>
      <vt:lpstr>1_Office ​​テーマ</vt:lpstr>
      <vt:lpstr>2_Office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Studygym</dc:creator>
  <cp:lastModifiedBy>Studygym</cp:lastModifiedBy>
  <cp:revision>176</cp:revision>
  <dcterms:created xsi:type="dcterms:W3CDTF">2018-03-31T02:31:12Z</dcterms:created>
  <dcterms:modified xsi:type="dcterms:W3CDTF">2021-08-30T06:46:00Z</dcterms:modified>
</cp:coreProperties>
</file>